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96" r:id="rId5"/>
    <p:sldId id="297" r:id="rId6"/>
    <p:sldId id="261" r:id="rId7"/>
    <p:sldId id="263" r:id="rId8"/>
    <p:sldId id="300" r:id="rId9"/>
    <p:sldId id="262" r:id="rId10"/>
    <p:sldId id="301" r:id="rId11"/>
    <p:sldId id="303" r:id="rId12"/>
    <p:sldId id="302" r:id="rId13"/>
    <p:sldId id="298" r:id="rId14"/>
    <p:sldId id="29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868EBA"/>
    <a:srgbClr val="0072C7"/>
    <a:srgbClr val="666666"/>
    <a:srgbClr val="0D1D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887" autoAdjust="0"/>
  </p:normalViewPr>
  <p:slideViewPr>
    <p:cSldViewPr snapToGrid="0" showGuides="1">
      <p:cViewPr varScale="1">
        <p:scale>
          <a:sx n="73" d="100"/>
          <a:sy n="73" d="100"/>
        </p:scale>
        <p:origin x="528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4/15/2025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4/15/2025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190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5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5.sv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D93970-B13A-F96D-A4B1-3A1EE74841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20237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10954512" cy="3246120"/>
          </a:xfrm>
        </p:spPr>
        <p:txBody>
          <a:bodyPr anchor="b">
            <a:noAutofit/>
          </a:bodyPr>
          <a:lstStyle>
            <a:lvl1pPr algn="ctr">
              <a:defRPr sz="6600" b="1" i="0" cap="none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758183"/>
            <a:ext cx="10954512" cy="1307592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207008" y="2523744"/>
            <a:ext cx="9720072" cy="325526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80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A51A8B-A15C-2A94-1E48-F9615101DF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991" t="11245" r="3785" b="1531"/>
          <a:stretch/>
        </p:blipFill>
        <p:spPr>
          <a:xfrm>
            <a:off x="0" y="2917"/>
            <a:ext cx="12197192" cy="6855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600200"/>
            <a:ext cx="10991088" cy="3657600"/>
          </a:xfrm>
        </p:spPr>
        <p:txBody>
          <a:bodyPr anchor="ctr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9492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4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5697808D-10E0-D8A5-5D07-E176EBB8F2BB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0234D012-F86E-04CE-78C8-2C5A661302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004" r="-148"/>
          <a:stretch/>
        </p:blipFill>
        <p:spPr>
          <a:xfrm rot="5400000">
            <a:off x="6378170" y="40082"/>
            <a:ext cx="1579705" cy="1600089"/>
          </a:xfrm>
          <a:prstGeom prst="rect">
            <a:avLst/>
          </a:prstGeom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0BC42061-F838-920E-632E-10EDE7E55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239" r="25335" b="-1"/>
          <a:stretch/>
        </p:blipFill>
        <p:spPr>
          <a:xfrm rot="16200000">
            <a:off x="6298833" y="-161472"/>
            <a:ext cx="752715" cy="107565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8BEE67F-530E-E41D-FD19-2615180DC3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5931"/>
          <a:stretch/>
        </p:blipFill>
        <p:spPr>
          <a:xfrm>
            <a:off x="10439102" y="4145165"/>
            <a:ext cx="1780703" cy="216431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2CFCA46-5F5A-867F-B19C-4F9ED5BA1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6794"/>
          <a:stretch/>
        </p:blipFill>
        <p:spPr>
          <a:xfrm rot="10800000">
            <a:off x="-27806" y="2452933"/>
            <a:ext cx="1370742" cy="263241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1E8F80C-ACB2-552E-4433-1A8A2708F1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" b="-9728"/>
          <a:stretch/>
        </p:blipFill>
        <p:spPr>
          <a:xfrm rot="18286209">
            <a:off x="887827" y="4958926"/>
            <a:ext cx="910220" cy="1020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93608" y="2441447"/>
            <a:ext cx="3063240" cy="3575303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50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ACFCA6-7ECE-9BFB-9389-6DB74C8628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1" r="21"/>
          <a:stretch/>
        </p:blipFill>
        <p:spPr>
          <a:xfrm>
            <a:off x="-5192" y="-1"/>
            <a:ext cx="12197192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56450"/>
            <a:ext cx="9912096" cy="2743200"/>
          </a:xfrm>
        </p:spPr>
        <p:txBody>
          <a:bodyPr anchor="b">
            <a:noAutofit/>
          </a:bodyPr>
          <a:lstStyle>
            <a:lvl1pPr algn="l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304" y="3110546"/>
            <a:ext cx="4114800" cy="27432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0835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1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850392"/>
            <a:ext cx="3913632" cy="4800600"/>
          </a:xfrm>
        </p:spPr>
        <p:txBody>
          <a:bodyPr/>
          <a:lstStyle>
            <a:lvl1pPr>
              <a:defRPr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1965960"/>
            <a:ext cx="4050792" cy="2953512"/>
          </a:xfrm>
        </p:spPr>
        <p:txBody>
          <a:bodyPr anchor="ctr" anchorCtr="0"/>
          <a:lstStyle>
            <a:lvl1pPr>
              <a:defRPr cap="all" baseline="0">
                <a:solidFill>
                  <a:schemeClr val="accent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906EB944-76A9-6F98-104E-59CD34F5CF9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898C8E3F-6992-0D8A-CCA1-3DD2C147AA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4756"/>
          <a:stretch/>
        </p:blipFill>
        <p:spPr>
          <a:xfrm>
            <a:off x="8853067" y="1"/>
            <a:ext cx="1875091" cy="1605320"/>
          </a:xfrm>
          <a:prstGeom prst="rect">
            <a:avLst/>
          </a:prstGeom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4417AC45-4CB7-72E8-3723-B1A3D81FB6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3775" y="5533690"/>
            <a:ext cx="493392" cy="4955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E5941EF-B160-313A-DA99-73C86EDC4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6794"/>
          <a:stretch/>
        </p:blipFill>
        <p:spPr>
          <a:xfrm>
            <a:off x="10316909" y="2723673"/>
            <a:ext cx="1875091" cy="360098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EC16221-5852-F1A3-24D1-8EF5E9071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41791"/>
          <a:stretch/>
        </p:blipFill>
        <p:spPr>
          <a:xfrm>
            <a:off x="3497179" y="6324654"/>
            <a:ext cx="910220" cy="54136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D8B34C3-E35E-0B4E-1F8E-59C449A3C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1904"/>
          <a:stretch/>
        </p:blipFill>
        <p:spPr>
          <a:xfrm>
            <a:off x="1601212" y="0"/>
            <a:ext cx="1032928" cy="7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55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1FEFCE-5DDA-D353-F1BF-36752F5F07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917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824" y="1325880"/>
            <a:ext cx="10460736" cy="2286000"/>
          </a:xfrm>
        </p:spPr>
        <p:txBody>
          <a:bodyPr anchor="b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7824" y="3749040"/>
            <a:ext cx="10460736" cy="2286000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72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2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B6718ABD-4EA5-E3C5-0225-F6671DCA53AD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721A955-CA2D-A65D-6E60-DAAAA4ACF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050"/>
          <a:stretch/>
        </p:blipFill>
        <p:spPr>
          <a:xfrm>
            <a:off x="0" y="2887579"/>
            <a:ext cx="2432421" cy="360466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B70155A-604C-AD00-BE69-4505C75CE0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5874" b="-1"/>
          <a:stretch/>
        </p:blipFill>
        <p:spPr>
          <a:xfrm rot="5400000">
            <a:off x="11281284" y="2493882"/>
            <a:ext cx="1032928" cy="88789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74D1084-EF5E-D016-13E0-1840BDFFD0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-880"/>
          <a:stretch/>
        </p:blipFill>
        <p:spPr>
          <a:xfrm>
            <a:off x="9897978" y="5987153"/>
            <a:ext cx="490012" cy="505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313432"/>
            <a:ext cx="6327648" cy="3218688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32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1B9A11-4222-BB4A-66D3-D37C79AC5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21" b="21"/>
          <a:stretch/>
        </p:blipFill>
        <p:spPr>
          <a:xfrm>
            <a:off x="-2595" y="1459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27432"/>
            <a:ext cx="7004304" cy="3566160"/>
          </a:xfrm>
        </p:spPr>
        <p:txBody>
          <a:bodyPr anchor="b">
            <a:noAutofit/>
          </a:bodyPr>
          <a:lstStyle>
            <a:lvl1pPr algn="ctr">
              <a:defRPr sz="60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5" y="3767328"/>
            <a:ext cx="7004303" cy="1161288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9623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21594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72C86F9-080E-93F7-C7B1-F5BEAD84E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5064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432304"/>
            <a:ext cx="3108960" cy="341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36592" y="1920240"/>
            <a:ext cx="6620256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FF98F94-8801-13BE-8EB4-01921AC196C8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7BF5718-9534-FD92-79D7-ECC66603E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2387"/>
          <a:stretch/>
        </p:blipFill>
        <p:spPr>
          <a:xfrm rot="5400000">
            <a:off x="1778676" y="5204330"/>
            <a:ext cx="907513" cy="24653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FF40650-9AD0-96F8-F702-185D1729AF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558" y="5429608"/>
            <a:ext cx="406214" cy="41506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3AC8518-2F0B-6FC0-0C0E-6CE9D00EAC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-4860" b="-1"/>
          <a:stretch/>
        </p:blipFill>
        <p:spPr>
          <a:xfrm>
            <a:off x="10214191" y="365126"/>
            <a:ext cx="1032928" cy="110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60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3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7B4AF60-AC65-3E7A-4A5D-EBF1A7030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63" b="3063"/>
          <a:stretch/>
        </p:blipFill>
        <p:spPr>
          <a:xfrm>
            <a:off x="1" y="2917"/>
            <a:ext cx="12197189" cy="6855082"/>
          </a:xfrm>
          <a:prstGeom prst="rect">
            <a:avLst/>
          </a:prstGeom>
        </p:spPr>
      </p:pic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95671103-2960-81E2-9A76-0E7FDE6B3E55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276856"/>
            <a:ext cx="6327648" cy="3090672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264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2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6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86060D16-E6F6-EA0E-E58E-526234AB656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0958AA-6F1A-C4A2-FB66-1A6F7F8834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095" b="-1"/>
          <a:stretch/>
        </p:blipFill>
        <p:spPr>
          <a:xfrm>
            <a:off x="569419" y="4426479"/>
            <a:ext cx="1472805" cy="159661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DEADFA2-398E-9388-8295-063D31FB38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095" b="-1"/>
          <a:stretch/>
        </p:blipFill>
        <p:spPr>
          <a:xfrm rot="3765410" flipV="1">
            <a:off x="1448505" y="4094575"/>
            <a:ext cx="862484" cy="934988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D09A7588-8EFD-A0C5-4235-45B7D657EC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5453"/>
          <a:stretch/>
        </p:blipFill>
        <p:spPr>
          <a:xfrm>
            <a:off x="9469547" y="5719093"/>
            <a:ext cx="1756858" cy="113890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F04D7D6-513C-D18A-AF21-D10F0E5D3B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1" r="-750"/>
          <a:stretch/>
        </p:blipFill>
        <p:spPr>
          <a:xfrm>
            <a:off x="8844546" y="50582"/>
            <a:ext cx="1307037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671816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28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0CE72F6-1D9D-E61E-F1EE-2861FDF76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432" y="2459736"/>
            <a:ext cx="2843784" cy="3090672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33672" y="2523744"/>
            <a:ext cx="6693408" cy="3273552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947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3001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5912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accent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0" i="0" kern="1200">
          <a:solidFill>
            <a:schemeClr val="accent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hyperlink" Target="https://devpost.com/software/voicebridge-yc2aoi?ref_content=my-projects-tab&amp;ref_feature=my_projects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kanitmann01.github.io/hackaz_team_wildhackers/" TargetMode="External"/><Relationship Id="rId5" Type="http://schemas.openxmlformats.org/officeDocument/2006/relationships/hyperlink" Target="https://github.com/kanitmann01/hackaz_team_wildhackers" TargetMode="External"/><Relationship Id="rId4" Type="http://schemas.openxmlformats.org/officeDocument/2006/relationships/image" Target="../media/image32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hrshhd.blogspot.com/2011/10/on-confusing-side-of-25.html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D09B6EEF-0D10-051B-2776-F0C98E52A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072" y="5022237"/>
            <a:ext cx="10277856" cy="165506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 err="1">
                <a:cs typeface="Aparajita" panose="020B0502040204020203" pitchFamily="18" charset="0"/>
              </a:rPr>
              <a:t>VoiceBridge</a:t>
            </a:r>
            <a:r>
              <a:rPr lang="en-US" sz="3200" dirty="0">
                <a:cs typeface="Aparajita" panose="020B0502040204020203" pitchFamily="18" charset="0"/>
              </a:rPr>
              <a:t>: Real-Time Speech Translation at the University of Arizona</a:t>
            </a:r>
            <a:br>
              <a:rPr lang="en-US" sz="3200" dirty="0">
                <a:cs typeface="Aparajita" panose="020B0502040204020203" pitchFamily="18" charset="0"/>
              </a:rPr>
            </a:br>
            <a:r>
              <a:rPr lang="en-US" sz="2000" dirty="0">
                <a:cs typeface="Aparajita" panose="020B0502040204020203" pitchFamily="18" charset="0"/>
              </a:rPr>
              <a:t>Final Project INFO – 511 SP25 </a:t>
            </a:r>
            <a:br>
              <a:rPr lang="en-US" sz="1800" dirty="0">
                <a:cs typeface="Aparajita" panose="020B0502040204020203" pitchFamily="18" charset="0"/>
              </a:rPr>
            </a:br>
            <a:r>
              <a:rPr lang="en-US" sz="2000" dirty="0">
                <a:cs typeface="Aparajita" panose="020B0502040204020203" pitchFamily="18" charset="0"/>
              </a:rPr>
              <a:t>By: Tanishk Singh</a:t>
            </a:r>
            <a:br>
              <a:rPr lang="en-US" sz="2000" dirty="0">
                <a:cs typeface="Aparajita" panose="020B0502040204020203" pitchFamily="18" charset="0"/>
              </a:rPr>
            </a:br>
            <a:r>
              <a:rPr lang="en-US" sz="2000" dirty="0">
                <a:cs typeface="Aparajita" panose="020B0502040204020203" pitchFamily="18" charset="0"/>
              </a:rPr>
              <a:t>Kanit Mann</a:t>
            </a:r>
            <a:br>
              <a:rPr lang="en-US" sz="2000" dirty="0">
                <a:cs typeface="Aparajita" panose="020B0502040204020203" pitchFamily="18" charset="0"/>
              </a:rPr>
            </a:br>
            <a:r>
              <a:rPr lang="en-US" sz="2000" dirty="0">
                <a:cs typeface="Aparajita" panose="020B0502040204020203" pitchFamily="18" charset="0"/>
              </a:rPr>
              <a:t>Coordinator: Dr. Angela Cruz</a:t>
            </a: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9C90260E-6D9F-F2DD-EEF2-C4D161500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BD12358-51D2-46B3-9BDE-DF29528B9454}" type="slidenum">
              <a:rPr lang="en-US" sz="900" smtClean="0"/>
              <a:pPr>
                <a:lnSpc>
                  <a:spcPct val="90000"/>
                </a:lnSpc>
                <a:spcAft>
                  <a:spcPts val="600"/>
                </a:spcAft>
              </a:pPr>
              <a:t>1</a:t>
            </a:fld>
            <a:endParaRPr lang="en-US" sz="900"/>
          </a:p>
        </p:txBody>
      </p:sp>
      <p:pic>
        <p:nvPicPr>
          <p:cNvPr id="17" name="Picture 6" descr="University of Arizona Logo and symbol, meaning, history, PNG, brand">
            <a:extLst>
              <a:ext uri="{FF2B5EF4-FFF2-40B4-BE49-F238E27FC236}">
                <a16:creationId xmlns:a16="http://schemas.microsoft.com/office/drawing/2014/main" id="{E0D62F05-B910-3357-78A3-E61B42917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45" y="25582"/>
            <a:ext cx="2665399" cy="161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Hack Arizona: Over the course of 36 hours, teams of up to four will compete  to win prizes by building technology in fast moving and far reaching  categories based in solving for">
            <a:extLst>
              <a:ext uri="{FF2B5EF4-FFF2-40B4-BE49-F238E27FC236}">
                <a16:creationId xmlns:a16="http://schemas.microsoft.com/office/drawing/2014/main" id="{F2E8510A-CA1B-7BFB-E509-C9FE7C68E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2754" y="319083"/>
            <a:ext cx="1859016" cy="172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B48B940-9A41-1CC7-D965-4668B595FBE2}"/>
              </a:ext>
            </a:extLst>
          </p:cNvPr>
          <p:cNvSpPr txBox="1"/>
          <p:nvPr/>
        </p:nvSpPr>
        <p:spPr>
          <a:xfrm>
            <a:off x="9282872" y="2046910"/>
            <a:ext cx="292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C567A"/>
                </a:solidFill>
              </a:rPr>
              <a:t>HackArizona’25</a:t>
            </a:r>
            <a:endParaRPr lang="en-IN" b="1" dirty="0">
              <a:solidFill>
                <a:srgbClr val="2C567A"/>
              </a:solidFill>
            </a:endParaRPr>
          </a:p>
        </p:txBody>
      </p:sp>
      <p:sp>
        <p:nvSpPr>
          <p:cNvPr id="22" name="AutoShape 10" descr="VoiceBridge Logo">
            <a:extLst>
              <a:ext uri="{FF2B5EF4-FFF2-40B4-BE49-F238E27FC236}">
                <a16:creationId xmlns:a16="http://schemas.microsoft.com/office/drawing/2014/main" id="{F1FDD7B9-0217-26B9-C88F-AA61AE2851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2C60DD5-141A-A796-349D-7BE41FD6CE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0900" y="1579269"/>
            <a:ext cx="2665399" cy="266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33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AE7DC-1623-92A9-D360-F061370ED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D5D3B-4797-4D64-533E-AB2C4D264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212766"/>
            <a:ext cx="10277856" cy="1379693"/>
          </a:xfrm>
        </p:spPr>
        <p:txBody>
          <a:bodyPr anchor="b">
            <a:normAutofit/>
          </a:bodyPr>
          <a:lstStyle/>
          <a:p>
            <a:r>
              <a:rPr lang="en-US" dirty="0"/>
              <a:t>    Code Features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531322E-A710-E362-CD47-683F40819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0" y="1881701"/>
            <a:ext cx="7357242" cy="3890614"/>
          </a:xfrm>
        </p:spPr>
        <p:txBody>
          <a:bodyPr>
            <a:noAutofit/>
          </a:bodyPr>
          <a:lstStyle/>
          <a:p>
            <a:pPr algn="l">
              <a:spcBef>
                <a:spcPts val="1200"/>
              </a:spcBef>
              <a:spcAft>
                <a:spcPts val="1200"/>
              </a:spcAft>
            </a:pPr>
            <a:endParaRPr lang="en-US" sz="1800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>
              <a:buNone/>
            </a:pPr>
            <a:br>
              <a:rPr lang="en-US" sz="1800" dirty="0"/>
            </a:br>
            <a:endParaRPr lang="en-US" sz="1800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CAF0C550-7663-6F04-1A22-7F3DBEEE9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BD12358-51D2-46B3-9BDE-DF29528B9454}" type="slidenum">
              <a:rPr lang="en-US" sz="900" smtClean="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 sz="900"/>
          </a:p>
        </p:txBody>
      </p:sp>
      <p:pic>
        <p:nvPicPr>
          <p:cNvPr id="8" name="Content Placeholder 7" descr="Programmer male with solid fill">
            <a:extLst>
              <a:ext uri="{FF2B5EF4-FFF2-40B4-BE49-F238E27FC236}">
                <a16:creationId xmlns:a16="http://schemas.microsoft.com/office/drawing/2014/main" id="{A19A7A14-809E-CC9D-CF93-122B63B2952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792" y="628485"/>
            <a:ext cx="914400" cy="914400"/>
          </a:xfrm>
        </p:spPr>
      </p:pic>
      <p:pic>
        <p:nvPicPr>
          <p:cNvPr id="12" name="Picture 11" descr="A hand holding a badge in front of a computer screen&#10;&#10;AI-generated content may be incorrect.">
            <a:extLst>
              <a:ext uri="{FF2B5EF4-FFF2-40B4-BE49-F238E27FC236}">
                <a16:creationId xmlns:a16="http://schemas.microsoft.com/office/drawing/2014/main" id="{340F6980-AD62-FD60-38B2-F6C8876D0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048" y="463906"/>
            <a:ext cx="4918800" cy="59301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9E366D2-FEA8-4084-54C5-5F9AAAF871C1}"/>
              </a:ext>
            </a:extLst>
          </p:cNvPr>
          <p:cNvSpPr txBox="1">
            <a:spLocks/>
          </p:cNvSpPr>
          <p:nvPr/>
        </p:nvSpPr>
        <p:spPr>
          <a:xfrm>
            <a:off x="503699" y="2640648"/>
            <a:ext cx="5470174" cy="313166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2C567A"/>
                </a:solidFill>
              </a:rPr>
              <a:t>GitHub Repository: </a:t>
            </a:r>
            <a:r>
              <a:rPr lang="en-US" sz="1800" i="1" dirty="0">
                <a:solidFill>
                  <a:srgbClr val="2C567A"/>
                </a:solidFill>
                <a:hlinkClick r:id="rId5"/>
              </a:rPr>
              <a:t>https://github.com/kanitmann01/hackaz_team_wildhackers</a:t>
            </a:r>
            <a:endParaRPr lang="en-US" sz="1800" i="1" dirty="0">
              <a:solidFill>
                <a:srgbClr val="2C567A"/>
              </a:solidFill>
            </a:endParaRPr>
          </a:p>
          <a:p>
            <a:r>
              <a:rPr lang="en-US" sz="1800" dirty="0">
                <a:solidFill>
                  <a:srgbClr val="2C567A"/>
                </a:solidFill>
              </a:rPr>
              <a:t>Live Demo: </a:t>
            </a:r>
            <a:r>
              <a:rPr lang="en-US" sz="1800" i="1" dirty="0">
                <a:solidFill>
                  <a:srgbClr val="2C567A"/>
                </a:solidFill>
                <a:hlinkClick r:id="rId6"/>
              </a:rPr>
              <a:t>https://kanitmann01.github.io/hackaz_team_wildhackers/</a:t>
            </a:r>
            <a:endParaRPr lang="en-US" sz="1800" i="1" dirty="0">
              <a:solidFill>
                <a:srgbClr val="2C567A"/>
              </a:solidFill>
            </a:endParaRPr>
          </a:p>
          <a:p>
            <a:r>
              <a:rPr lang="en-US" sz="1800" dirty="0" err="1">
                <a:solidFill>
                  <a:srgbClr val="2C567A"/>
                </a:solidFill>
              </a:rPr>
              <a:t>Devpost</a:t>
            </a:r>
            <a:r>
              <a:rPr lang="en-US" sz="1800" dirty="0">
                <a:solidFill>
                  <a:srgbClr val="2C567A"/>
                </a:solidFill>
              </a:rPr>
              <a:t>:</a:t>
            </a:r>
          </a:p>
          <a:p>
            <a:r>
              <a:rPr lang="en-US" sz="1800" i="1" dirty="0">
                <a:solidFill>
                  <a:srgbClr val="2C567A"/>
                </a:solidFill>
                <a:hlinkClick r:id="rId7"/>
              </a:rPr>
              <a:t>https://devpost.com/software/voicebridge-yc2aoi</a:t>
            </a:r>
            <a:endParaRPr lang="en-US" sz="1800" i="1" dirty="0">
              <a:solidFill>
                <a:srgbClr val="2C56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51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88BCB-54A9-BF38-BE30-0461FE841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E23E4-1120-0BDD-A2A3-962D8A583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0947" y="702285"/>
            <a:ext cx="3587601" cy="801624"/>
          </a:xfrm>
        </p:spPr>
        <p:txBody>
          <a:bodyPr anchor="b">
            <a:normAutofit/>
          </a:bodyPr>
          <a:lstStyle/>
          <a:p>
            <a:r>
              <a:rPr lang="en-US" dirty="0"/>
              <a:t>Side Quests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256565E-6DA2-1FDA-7279-19D5993E0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BD12358-51D2-46B3-9BDE-DF29528B9454}" type="slidenum">
              <a:rPr lang="en-US" sz="900" smtClean="0"/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US" sz="900"/>
          </a:p>
        </p:txBody>
      </p:sp>
      <p:pic>
        <p:nvPicPr>
          <p:cNvPr id="13" name="Picture 12" descr="A candle on a paper&#10;&#10;AI-generated content may be incorrect.">
            <a:extLst>
              <a:ext uri="{FF2B5EF4-FFF2-40B4-BE49-F238E27FC236}">
                <a16:creationId xmlns:a16="http://schemas.microsoft.com/office/drawing/2014/main" id="{A99706AA-2B29-0027-B99B-DD0CD02A4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41254" y="492657"/>
            <a:ext cx="3484343" cy="551127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 descr="A person drinking from a glass&#10;&#10;AI-generated content may be incorrect.">
            <a:extLst>
              <a:ext uri="{FF2B5EF4-FFF2-40B4-BE49-F238E27FC236}">
                <a16:creationId xmlns:a16="http://schemas.microsoft.com/office/drawing/2014/main" id="{34E94CE5-265B-1125-2BF3-374A49964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387" y="371842"/>
            <a:ext cx="2589594" cy="551127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 descr="A person sitting at a table with food and drinks&#10;&#10;AI-generated content may be incorrect.">
            <a:extLst>
              <a:ext uri="{FF2B5EF4-FFF2-40B4-BE49-F238E27FC236}">
                <a16:creationId xmlns:a16="http://schemas.microsoft.com/office/drawing/2014/main" id="{52E52F01-A8E7-2EA9-89A9-BDC191237C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6166" y="1954924"/>
            <a:ext cx="4981903" cy="318732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012091A-9230-4EC0-8448-1C0903B02F54}"/>
              </a:ext>
            </a:extLst>
          </p:cNvPr>
          <p:cNvSpPr txBox="1"/>
          <p:nvPr/>
        </p:nvSpPr>
        <p:spPr>
          <a:xfrm>
            <a:off x="1179766" y="5883115"/>
            <a:ext cx="1576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C567A"/>
                </a:solidFill>
              </a:rPr>
              <a:t>Munching..</a:t>
            </a:r>
            <a:endParaRPr lang="en-IN" b="1" dirty="0">
              <a:solidFill>
                <a:srgbClr val="2C567A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BCE495-009A-9C79-0A00-1D8BABE10C86}"/>
              </a:ext>
            </a:extLst>
          </p:cNvPr>
          <p:cNvSpPr txBox="1"/>
          <p:nvPr/>
        </p:nvSpPr>
        <p:spPr>
          <a:xfrm>
            <a:off x="4933919" y="5142248"/>
            <a:ext cx="1929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C567A"/>
                </a:solidFill>
              </a:rPr>
              <a:t>More Munching..</a:t>
            </a:r>
            <a:endParaRPr lang="en-IN" b="1" dirty="0">
              <a:solidFill>
                <a:srgbClr val="2C567A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0CCF2A-1B3D-C4E5-F3A2-02AC2990B605}"/>
              </a:ext>
            </a:extLst>
          </p:cNvPr>
          <p:cNvSpPr txBox="1"/>
          <p:nvPr/>
        </p:nvSpPr>
        <p:spPr>
          <a:xfrm>
            <a:off x="9529825" y="60988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C567A"/>
                </a:solidFill>
              </a:rPr>
              <a:t>Game Night!</a:t>
            </a:r>
            <a:endParaRPr lang="en-IN" b="1" dirty="0">
              <a:solidFill>
                <a:srgbClr val="2C567A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2EBDD1-88FD-8B1A-892C-0EC9EDA19009}"/>
              </a:ext>
            </a:extLst>
          </p:cNvPr>
          <p:cNvSpPr txBox="1"/>
          <p:nvPr/>
        </p:nvSpPr>
        <p:spPr>
          <a:xfrm>
            <a:off x="3629024" y="5683301"/>
            <a:ext cx="4243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2C567A"/>
                </a:solidFill>
              </a:rPr>
              <a:t>Thank You!</a:t>
            </a:r>
            <a:endParaRPr lang="en-IN" sz="4800" b="1" dirty="0">
              <a:solidFill>
                <a:srgbClr val="2C56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48282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313432"/>
            <a:ext cx="6327648" cy="3218688"/>
          </a:xfrm>
        </p:spPr>
        <p:txBody>
          <a:bodyPr anchor="ctr"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/>
              <a:t>Project Inspiration and Overview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/>
              <a:t>Key Features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/>
              <a:t>How It Works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/>
              <a:t>Technology Stack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/>
              <a:t>Demo and Experience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/>
              <a:t>Impact and Future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AA7FF5-11CA-8F71-5951-B10993962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BD12358-51D2-46B3-9BDE-DF29528B9454}" type="slidenum">
              <a:rPr lang="en-US" sz="900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01850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506456" cy="1655064"/>
          </a:xfrm>
        </p:spPr>
        <p:txBody>
          <a:bodyPr anchor="b">
            <a:normAutofit/>
          </a:bodyPr>
          <a:lstStyle/>
          <a:p>
            <a:r>
              <a:rPr lang="en-US" dirty="0"/>
              <a:t>Project Inspiration and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3779" y="2432304"/>
            <a:ext cx="5711907" cy="341237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As international students, we experienced communication barriers firsthand in understanding Spanish—Tanishk while volunteering at Campus Pantry and Kanit when interacting with maintenance staff. When Google Translate failed, awkward silence followed.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These moments inspired us to create a real-time peer-to-peer AI based speech translation system, bridging language gaps and fostering meaningful connections across cultures and University campus.</a:t>
            </a:r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817A1C-3335-04BA-DE29-634876D4D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132" r="2" b="2135"/>
          <a:stretch/>
        </p:blipFill>
        <p:spPr>
          <a:xfrm>
            <a:off x="5875282" y="2270234"/>
            <a:ext cx="5481565" cy="35636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D7B9109-9E17-1A7A-3A9A-0F1C07BF3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BD12358-51D2-46B3-9BDE-DF29528B9454}" type="slidenum">
              <a:rPr lang="en-US" sz="900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212766"/>
            <a:ext cx="10277856" cy="1379693"/>
          </a:xfrm>
        </p:spPr>
        <p:txBody>
          <a:bodyPr anchor="b">
            <a:normAutofit/>
          </a:bodyPr>
          <a:lstStyle/>
          <a:p>
            <a:r>
              <a:rPr lang="en-US" dirty="0"/>
              <a:t>FEATURES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276899A2-F9AB-482D-90F6-79E5CC3C3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0" y="1881701"/>
            <a:ext cx="7357242" cy="3890614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2C567A"/>
                </a:solidFill>
                <a:effectLst/>
                <a:latin typeface="-apple-system"/>
              </a:rPr>
              <a:t>Real-time Translation : </a:t>
            </a:r>
            <a:r>
              <a:rPr lang="en-US" sz="1800" b="0" i="0" dirty="0">
                <a:solidFill>
                  <a:srgbClr val="2C567A"/>
                </a:solidFill>
                <a:effectLst/>
                <a:latin typeface="-apple-system"/>
              </a:rPr>
              <a:t>Processes speech in small chunks for real-time translation</a:t>
            </a:r>
          </a:p>
          <a:p>
            <a:endParaRPr lang="en-US" sz="1800" b="1" i="0" dirty="0">
              <a:solidFill>
                <a:srgbClr val="2C567A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2C567A"/>
                </a:solidFill>
                <a:effectLst/>
                <a:latin typeface="-apple-system"/>
              </a:rPr>
              <a:t>12+ Languages</a:t>
            </a:r>
            <a:r>
              <a:rPr lang="en-US" sz="1800" b="0" i="0" dirty="0">
                <a:solidFill>
                  <a:srgbClr val="2C567A"/>
                </a:solidFill>
                <a:effectLst/>
                <a:latin typeface="-apple-system"/>
              </a:rPr>
              <a:t>: Support for major world languages including English, Spanish, French, Chinese, Hindi, and more</a:t>
            </a:r>
          </a:p>
          <a:p>
            <a:endParaRPr lang="en-US" sz="1800" b="0" i="0" dirty="0">
              <a:solidFill>
                <a:srgbClr val="2C567A"/>
              </a:solidFill>
              <a:effectLst/>
              <a:latin typeface="-apple-system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2C567A"/>
                </a:solidFill>
                <a:effectLst/>
                <a:latin typeface="-apple-system"/>
              </a:rPr>
              <a:t>Web-Based Interface</a:t>
            </a:r>
            <a:r>
              <a:rPr lang="en-US" sz="1800" b="0" i="0" dirty="0">
                <a:solidFill>
                  <a:srgbClr val="2C567A"/>
                </a:solidFill>
                <a:effectLst/>
                <a:latin typeface="-apple-system"/>
              </a:rPr>
              <a:t>: Works on any device with a modern browser</a:t>
            </a:r>
          </a:p>
          <a:p>
            <a:pPr marL="285750" indent="-285750"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2C567A"/>
                </a:solidFill>
                <a:effectLst/>
                <a:latin typeface="-apple-system"/>
              </a:rPr>
              <a:t>AI :</a:t>
            </a:r>
            <a:r>
              <a:rPr lang="en-US" sz="1800" b="0" i="0" dirty="0">
                <a:solidFill>
                  <a:srgbClr val="2C567A"/>
                </a:solidFill>
                <a:effectLst/>
                <a:latin typeface="-apple-system"/>
              </a:rPr>
              <a:t> Uses state of the art AI models (Whisper, NLB-200, MMS-TTS)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C567A"/>
                </a:solidFill>
                <a:effectLst/>
                <a:latin typeface="-apple-system"/>
              </a:rPr>
              <a:t> </a:t>
            </a:r>
            <a:r>
              <a:rPr lang="en-IN" sz="1800" b="1" i="0" dirty="0">
                <a:solidFill>
                  <a:srgbClr val="2C567A"/>
                </a:solidFill>
                <a:effectLst/>
                <a:latin typeface="-apple-system"/>
              </a:rPr>
              <a:t>Context Maintenance</a:t>
            </a:r>
            <a:r>
              <a:rPr lang="en-IN" sz="1800" b="0" i="0" dirty="0">
                <a:solidFill>
                  <a:srgbClr val="2C567A"/>
                </a:solidFill>
                <a:effectLst/>
                <a:latin typeface="-apple-system"/>
              </a:rPr>
              <a:t>: Preserves conversation context for coherent translation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sz="1800" b="1" i="0" dirty="0">
                <a:solidFill>
                  <a:srgbClr val="2C567A"/>
                </a:solidFill>
                <a:effectLst/>
                <a:latin typeface="-apple-system"/>
              </a:rPr>
              <a:t>Computationally Efficient </a:t>
            </a:r>
            <a:r>
              <a:rPr lang="en-IN" sz="1800" b="0" i="0" dirty="0">
                <a:solidFill>
                  <a:srgbClr val="2C567A"/>
                </a:solidFill>
                <a:effectLst/>
                <a:latin typeface="-apple-system"/>
              </a:rPr>
              <a:t>: Uses multithreading to </a:t>
            </a:r>
            <a:r>
              <a:rPr lang="en-IN" sz="1800" dirty="0">
                <a:solidFill>
                  <a:srgbClr val="2C567A"/>
                </a:solidFill>
                <a:latin typeface="-apple-system"/>
              </a:rPr>
              <a:t>utilise CPU in absence of GPU</a:t>
            </a:r>
            <a:endParaRPr lang="en-IN" sz="1800" b="0" i="0" dirty="0">
              <a:solidFill>
                <a:srgbClr val="2C567A"/>
              </a:solidFill>
              <a:effectLst/>
              <a:latin typeface="-apple-system"/>
            </a:endParaRPr>
          </a:p>
          <a:p>
            <a:pPr algn="l">
              <a:spcBef>
                <a:spcPts val="1200"/>
              </a:spcBef>
              <a:spcAft>
                <a:spcPts val="1200"/>
              </a:spcAft>
            </a:pPr>
            <a:endParaRPr lang="en-US" sz="1800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>
              <a:buNone/>
            </a:pPr>
            <a:br>
              <a:rPr lang="en-US" sz="1800" dirty="0"/>
            </a:br>
            <a:endParaRPr lang="en-US" sz="1800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E39E6080-E7F0-678F-65B9-B64B99BDF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BD12358-51D2-46B3-9BDE-DF29528B9454}" type="slidenum">
              <a:rPr lang="en-US" sz="900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 sz="900"/>
          </a:p>
        </p:txBody>
      </p:sp>
      <p:pic>
        <p:nvPicPr>
          <p:cNvPr id="40" name="Content Placeholder 18" descr="Small, medium, and large light bulbs on top of boxes">
            <a:extLst>
              <a:ext uri="{FF2B5EF4-FFF2-40B4-BE49-F238E27FC236}">
                <a16:creationId xmlns:a16="http://schemas.microsoft.com/office/drawing/2014/main" id="{CB18A870-6618-8559-9FCF-E35439908F1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7820443" y="2787869"/>
            <a:ext cx="3730426" cy="24776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372412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97141-1184-2459-A2E7-86589236B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C37052-0E85-425A-1E92-7EC2E893CC37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1078992" y="3034682"/>
            <a:ext cx="9847263" cy="327088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08DA87-C220-360C-45AA-0F74AB979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2F9E47-C24D-9E34-3857-95915E405FA6}"/>
              </a:ext>
            </a:extLst>
          </p:cNvPr>
          <p:cNvSpPr txBox="1"/>
          <p:nvPr/>
        </p:nvSpPr>
        <p:spPr>
          <a:xfrm>
            <a:off x="1078992" y="2260587"/>
            <a:ext cx="9720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>
                <a:solidFill>
                  <a:srgbClr val="2C567A"/>
                </a:solidFill>
              </a:defRPr>
            </a:lvl1pPr>
          </a:lstStyle>
          <a:p>
            <a:r>
              <a:rPr lang="en-US" dirty="0" err="1"/>
              <a:t>VoiceBridge</a:t>
            </a:r>
            <a:r>
              <a:rPr lang="en-US" dirty="0"/>
              <a:t> uses a modular pipeline architecture connecting three primary AI components: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81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6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256" y="368759"/>
            <a:ext cx="10277856" cy="813861"/>
          </a:xfrm>
          <a:noFill/>
        </p:spPr>
        <p:txBody>
          <a:bodyPr>
            <a:noAutofit/>
          </a:bodyPr>
          <a:lstStyle/>
          <a:p>
            <a:r>
              <a:rPr lang="en-US" dirty="0"/>
              <a:t>How It Works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6756" y="2504260"/>
            <a:ext cx="3602736" cy="3575304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4BB1F62-75EE-D73B-5976-C8576C33701F}"/>
              </a:ext>
            </a:extLst>
          </p:cNvPr>
          <p:cNvGrpSpPr/>
          <p:nvPr/>
        </p:nvGrpSpPr>
        <p:grpSpPr>
          <a:xfrm>
            <a:off x="1777601" y="1220346"/>
            <a:ext cx="8447610" cy="2679158"/>
            <a:chOff x="2621254" y="2161057"/>
            <a:chExt cx="8447610" cy="274674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BF5AE57-C553-001A-A56C-E38C08E04629}"/>
                </a:ext>
              </a:extLst>
            </p:cNvPr>
            <p:cNvSpPr/>
            <p:nvPr/>
          </p:nvSpPr>
          <p:spPr>
            <a:xfrm>
              <a:off x="2621254" y="2161057"/>
              <a:ext cx="1899900" cy="1296000"/>
            </a:xfrm>
            <a:custGeom>
              <a:avLst/>
              <a:gdLst>
                <a:gd name="connsiteX0" fmla="*/ 0 w 1899900"/>
                <a:gd name="connsiteY0" fmla="*/ 129600 h 1296000"/>
                <a:gd name="connsiteX1" fmla="*/ 129600 w 1899900"/>
                <a:gd name="connsiteY1" fmla="*/ 0 h 1296000"/>
                <a:gd name="connsiteX2" fmla="*/ 1770300 w 1899900"/>
                <a:gd name="connsiteY2" fmla="*/ 0 h 1296000"/>
                <a:gd name="connsiteX3" fmla="*/ 1899900 w 1899900"/>
                <a:gd name="connsiteY3" fmla="*/ 129600 h 1296000"/>
                <a:gd name="connsiteX4" fmla="*/ 1899900 w 1899900"/>
                <a:gd name="connsiteY4" fmla="*/ 1166400 h 1296000"/>
                <a:gd name="connsiteX5" fmla="*/ 1770300 w 1899900"/>
                <a:gd name="connsiteY5" fmla="*/ 1296000 h 1296000"/>
                <a:gd name="connsiteX6" fmla="*/ 129600 w 1899900"/>
                <a:gd name="connsiteY6" fmla="*/ 1296000 h 1296000"/>
                <a:gd name="connsiteX7" fmla="*/ 0 w 1899900"/>
                <a:gd name="connsiteY7" fmla="*/ 1166400 h 1296000"/>
                <a:gd name="connsiteX8" fmla="*/ 0 w 1899900"/>
                <a:gd name="connsiteY8" fmla="*/ 129600 h 129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9900" h="1296000">
                  <a:moveTo>
                    <a:pt x="0" y="129600"/>
                  </a:moveTo>
                  <a:cubicBezTo>
                    <a:pt x="0" y="58024"/>
                    <a:pt x="58024" y="0"/>
                    <a:pt x="129600" y="0"/>
                  </a:cubicBezTo>
                  <a:lnTo>
                    <a:pt x="1770300" y="0"/>
                  </a:lnTo>
                  <a:cubicBezTo>
                    <a:pt x="1841876" y="0"/>
                    <a:pt x="1899900" y="58024"/>
                    <a:pt x="1899900" y="129600"/>
                  </a:cubicBezTo>
                  <a:lnTo>
                    <a:pt x="1899900" y="1166400"/>
                  </a:lnTo>
                  <a:cubicBezTo>
                    <a:pt x="1899900" y="1237976"/>
                    <a:pt x="1841876" y="1296000"/>
                    <a:pt x="1770300" y="1296000"/>
                  </a:cubicBezTo>
                  <a:lnTo>
                    <a:pt x="129600" y="1296000"/>
                  </a:lnTo>
                  <a:cubicBezTo>
                    <a:pt x="58024" y="1296000"/>
                    <a:pt x="0" y="1237976"/>
                    <a:pt x="0" y="1166400"/>
                  </a:cubicBezTo>
                  <a:lnTo>
                    <a:pt x="0" y="129600"/>
                  </a:lnTo>
                  <a:close/>
                </a:path>
              </a:pathLst>
            </a:custGeom>
            <a:solidFill>
              <a:srgbClr val="868EBA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3360" tIns="213360" rIns="213360" bIns="650340" numCol="1" spcCol="1270" anchor="t" anchorCtr="0">
              <a:noAutofit/>
            </a:bodyPr>
            <a:lstStyle/>
            <a:p>
              <a:pPr marL="0" lvl="0" indent="0" algn="l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000" b="1" kern="1200" dirty="0"/>
                <a:t>Audio Capture</a:t>
              </a:r>
              <a:endParaRPr lang="en-IN" sz="3000" b="1" kern="120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DE71BAC-91CC-261B-0451-3429359FC0A5}"/>
                </a:ext>
              </a:extLst>
            </p:cNvPr>
            <p:cNvSpPr/>
            <p:nvPr/>
          </p:nvSpPr>
          <p:spPr>
            <a:xfrm>
              <a:off x="2869324" y="3260982"/>
              <a:ext cx="2033298" cy="1295999"/>
            </a:xfrm>
            <a:custGeom>
              <a:avLst/>
              <a:gdLst>
                <a:gd name="connsiteX0" fmla="*/ 0 w 1899900"/>
                <a:gd name="connsiteY0" fmla="*/ 172800 h 1728000"/>
                <a:gd name="connsiteX1" fmla="*/ 172800 w 1899900"/>
                <a:gd name="connsiteY1" fmla="*/ 0 h 1728000"/>
                <a:gd name="connsiteX2" fmla="*/ 1727100 w 1899900"/>
                <a:gd name="connsiteY2" fmla="*/ 0 h 1728000"/>
                <a:gd name="connsiteX3" fmla="*/ 1899900 w 1899900"/>
                <a:gd name="connsiteY3" fmla="*/ 172800 h 1728000"/>
                <a:gd name="connsiteX4" fmla="*/ 1899900 w 1899900"/>
                <a:gd name="connsiteY4" fmla="*/ 1555200 h 1728000"/>
                <a:gd name="connsiteX5" fmla="*/ 1727100 w 1899900"/>
                <a:gd name="connsiteY5" fmla="*/ 1728000 h 1728000"/>
                <a:gd name="connsiteX6" fmla="*/ 172800 w 1899900"/>
                <a:gd name="connsiteY6" fmla="*/ 1728000 h 1728000"/>
                <a:gd name="connsiteX7" fmla="*/ 0 w 1899900"/>
                <a:gd name="connsiteY7" fmla="*/ 1555200 h 1728000"/>
                <a:gd name="connsiteX8" fmla="*/ 0 w 1899900"/>
                <a:gd name="connsiteY8" fmla="*/ 172800 h 172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9900" h="1728000">
                  <a:moveTo>
                    <a:pt x="0" y="172800"/>
                  </a:moveTo>
                  <a:cubicBezTo>
                    <a:pt x="0" y="77365"/>
                    <a:pt x="77365" y="0"/>
                    <a:pt x="172800" y="0"/>
                  </a:cubicBezTo>
                  <a:lnTo>
                    <a:pt x="1727100" y="0"/>
                  </a:lnTo>
                  <a:cubicBezTo>
                    <a:pt x="1822535" y="0"/>
                    <a:pt x="1899900" y="77365"/>
                    <a:pt x="1899900" y="172800"/>
                  </a:cubicBezTo>
                  <a:lnTo>
                    <a:pt x="1899900" y="1555200"/>
                  </a:lnTo>
                  <a:cubicBezTo>
                    <a:pt x="1899900" y="1650635"/>
                    <a:pt x="1822535" y="1728000"/>
                    <a:pt x="1727100" y="1728000"/>
                  </a:cubicBezTo>
                  <a:lnTo>
                    <a:pt x="172800" y="1728000"/>
                  </a:lnTo>
                  <a:cubicBezTo>
                    <a:pt x="77365" y="1728000"/>
                    <a:pt x="0" y="1650635"/>
                    <a:pt x="0" y="1555200"/>
                  </a:cubicBezTo>
                  <a:lnTo>
                    <a:pt x="0" y="172800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5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3971" tIns="263971" rIns="263971" bIns="263971" numCol="1" spcCol="1270" anchor="t" anchorCtr="0">
              <a:noAutofit/>
            </a:bodyPr>
            <a:lstStyle/>
            <a:p>
              <a:pPr marL="0" lvl="1" algn="l" defTabSz="1333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600" b="0" i="0" dirty="0">
                  <a:solidFill>
                    <a:srgbClr val="1F2328"/>
                  </a:solidFill>
                  <a:effectLst/>
                </a:rPr>
                <a:t>The speaker’s voice is captured through device's microphone</a:t>
              </a:r>
              <a:endParaRPr lang="en-IN" sz="1600" kern="1200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6553BEA-9B8E-A5F3-3FE2-C8984628F861}"/>
                </a:ext>
              </a:extLst>
            </p:cNvPr>
            <p:cNvSpPr/>
            <p:nvPr/>
          </p:nvSpPr>
          <p:spPr>
            <a:xfrm>
              <a:off x="4426624" y="2336037"/>
              <a:ext cx="610598" cy="473020"/>
            </a:xfrm>
            <a:custGeom>
              <a:avLst/>
              <a:gdLst>
                <a:gd name="connsiteX0" fmla="*/ 0 w 610598"/>
                <a:gd name="connsiteY0" fmla="*/ 94604 h 473020"/>
                <a:gd name="connsiteX1" fmla="*/ 374088 w 610598"/>
                <a:gd name="connsiteY1" fmla="*/ 94604 h 473020"/>
                <a:gd name="connsiteX2" fmla="*/ 374088 w 610598"/>
                <a:gd name="connsiteY2" fmla="*/ 0 h 473020"/>
                <a:gd name="connsiteX3" fmla="*/ 610598 w 610598"/>
                <a:gd name="connsiteY3" fmla="*/ 236510 h 473020"/>
                <a:gd name="connsiteX4" fmla="*/ 374088 w 610598"/>
                <a:gd name="connsiteY4" fmla="*/ 473020 h 473020"/>
                <a:gd name="connsiteX5" fmla="*/ 374088 w 610598"/>
                <a:gd name="connsiteY5" fmla="*/ 378416 h 473020"/>
                <a:gd name="connsiteX6" fmla="*/ 0 w 610598"/>
                <a:gd name="connsiteY6" fmla="*/ 378416 h 473020"/>
                <a:gd name="connsiteX7" fmla="*/ 0 w 610598"/>
                <a:gd name="connsiteY7" fmla="*/ 94604 h 47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0598" h="473020">
                  <a:moveTo>
                    <a:pt x="0" y="94604"/>
                  </a:moveTo>
                  <a:lnTo>
                    <a:pt x="374088" y="94604"/>
                  </a:lnTo>
                  <a:lnTo>
                    <a:pt x="374088" y="0"/>
                  </a:lnTo>
                  <a:lnTo>
                    <a:pt x="610598" y="236510"/>
                  </a:lnTo>
                  <a:lnTo>
                    <a:pt x="374088" y="473020"/>
                  </a:lnTo>
                  <a:lnTo>
                    <a:pt x="374088" y="378416"/>
                  </a:lnTo>
                  <a:lnTo>
                    <a:pt x="0" y="378416"/>
                  </a:lnTo>
                  <a:lnTo>
                    <a:pt x="0" y="94604"/>
                  </a:lnTo>
                  <a:close/>
                </a:path>
              </a:pathLst>
            </a:custGeom>
          </p:spPr>
          <p:style>
            <a:lnRef idx="0">
              <a:schemeClr val="accent2">
                <a:shade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shade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94604" rIns="141906" bIns="94604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2000" kern="120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4A9E5CB-9F73-CD6F-8BDD-683AB0199259}"/>
                </a:ext>
              </a:extLst>
            </p:cNvPr>
            <p:cNvSpPr/>
            <p:nvPr/>
          </p:nvSpPr>
          <p:spPr>
            <a:xfrm>
              <a:off x="5673226" y="2161057"/>
              <a:ext cx="2388531" cy="1447630"/>
            </a:xfrm>
            <a:custGeom>
              <a:avLst/>
              <a:gdLst>
                <a:gd name="connsiteX0" fmla="*/ 0 w 1899900"/>
                <a:gd name="connsiteY0" fmla="*/ 129600 h 1296000"/>
                <a:gd name="connsiteX1" fmla="*/ 129600 w 1899900"/>
                <a:gd name="connsiteY1" fmla="*/ 0 h 1296000"/>
                <a:gd name="connsiteX2" fmla="*/ 1770300 w 1899900"/>
                <a:gd name="connsiteY2" fmla="*/ 0 h 1296000"/>
                <a:gd name="connsiteX3" fmla="*/ 1899900 w 1899900"/>
                <a:gd name="connsiteY3" fmla="*/ 129600 h 1296000"/>
                <a:gd name="connsiteX4" fmla="*/ 1899900 w 1899900"/>
                <a:gd name="connsiteY4" fmla="*/ 1166400 h 1296000"/>
                <a:gd name="connsiteX5" fmla="*/ 1770300 w 1899900"/>
                <a:gd name="connsiteY5" fmla="*/ 1296000 h 1296000"/>
                <a:gd name="connsiteX6" fmla="*/ 129600 w 1899900"/>
                <a:gd name="connsiteY6" fmla="*/ 1296000 h 1296000"/>
                <a:gd name="connsiteX7" fmla="*/ 0 w 1899900"/>
                <a:gd name="connsiteY7" fmla="*/ 1166400 h 1296000"/>
                <a:gd name="connsiteX8" fmla="*/ 0 w 1899900"/>
                <a:gd name="connsiteY8" fmla="*/ 129600 h 129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9900" h="1296000">
                  <a:moveTo>
                    <a:pt x="0" y="129600"/>
                  </a:moveTo>
                  <a:cubicBezTo>
                    <a:pt x="0" y="58024"/>
                    <a:pt x="58024" y="0"/>
                    <a:pt x="129600" y="0"/>
                  </a:cubicBezTo>
                  <a:lnTo>
                    <a:pt x="1770300" y="0"/>
                  </a:lnTo>
                  <a:cubicBezTo>
                    <a:pt x="1841876" y="0"/>
                    <a:pt x="1899900" y="58024"/>
                    <a:pt x="1899900" y="129600"/>
                  </a:cubicBezTo>
                  <a:lnTo>
                    <a:pt x="1899900" y="1166400"/>
                  </a:lnTo>
                  <a:cubicBezTo>
                    <a:pt x="1899900" y="1237976"/>
                    <a:pt x="1841876" y="1296000"/>
                    <a:pt x="1770300" y="1296000"/>
                  </a:cubicBezTo>
                  <a:lnTo>
                    <a:pt x="129600" y="1296000"/>
                  </a:lnTo>
                  <a:cubicBezTo>
                    <a:pt x="58024" y="1296000"/>
                    <a:pt x="0" y="1237976"/>
                    <a:pt x="0" y="1166400"/>
                  </a:cubicBezTo>
                  <a:lnTo>
                    <a:pt x="0" y="129600"/>
                  </a:lnTo>
                  <a:close/>
                </a:path>
              </a:pathLst>
            </a:custGeom>
            <a:solidFill>
              <a:srgbClr val="868EBA"/>
            </a:solidFill>
            <a:ln>
              <a:solidFill>
                <a:schemeClr val="accent2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40566"/>
                <a:satOff val="44400"/>
                <a:lumOff val="20973"/>
                <a:alphaOff val="0"/>
              </a:schemeClr>
            </a:fillRef>
            <a:effectRef idx="0">
              <a:schemeClr val="accent2">
                <a:shade val="50000"/>
                <a:hueOff val="40566"/>
                <a:satOff val="44400"/>
                <a:lumOff val="2097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3360" tIns="213360" rIns="213360" bIns="650340" numCol="1" spcCol="1270" anchor="t" anchorCtr="0">
              <a:noAutofit/>
            </a:bodyPr>
            <a:lstStyle/>
            <a:p>
              <a:pPr marL="0" lvl="0" indent="0" algn="l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800" b="1" i="0" dirty="0">
                  <a:solidFill>
                    <a:schemeClr val="bg1"/>
                  </a:solidFill>
                  <a:effectLst/>
                </a:rPr>
                <a:t>Speech Recognition</a:t>
              </a:r>
              <a:endParaRPr lang="en-IN" sz="2800" kern="1200" dirty="0">
                <a:solidFill>
                  <a:schemeClr val="bg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9621C59-056B-921F-3C33-4B409D032DB2}"/>
                </a:ext>
              </a:extLst>
            </p:cNvPr>
            <p:cNvSpPr/>
            <p:nvPr/>
          </p:nvSpPr>
          <p:spPr>
            <a:xfrm>
              <a:off x="6054694" y="3260983"/>
              <a:ext cx="2007063" cy="1447630"/>
            </a:xfrm>
            <a:custGeom>
              <a:avLst/>
              <a:gdLst>
                <a:gd name="connsiteX0" fmla="*/ 0 w 1899900"/>
                <a:gd name="connsiteY0" fmla="*/ 172800 h 1728000"/>
                <a:gd name="connsiteX1" fmla="*/ 172800 w 1899900"/>
                <a:gd name="connsiteY1" fmla="*/ 0 h 1728000"/>
                <a:gd name="connsiteX2" fmla="*/ 1727100 w 1899900"/>
                <a:gd name="connsiteY2" fmla="*/ 0 h 1728000"/>
                <a:gd name="connsiteX3" fmla="*/ 1899900 w 1899900"/>
                <a:gd name="connsiteY3" fmla="*/ 172800 h 1728000"/>
                <a:gd name="connsiteX4" fmla="*/ 1899900 w 1899900"/>
                <a:gd name="connsiteY4" fmla="*/ 1555200 h 1728000"/>
                <a:gd name="connsiteX5" fmla="*/ 1727100 w 1899900"/>
                <a:gd name="connsiteY5" fmla="*/ 1728000 h 1728000"/>
                <a:gd name="connsiteX6" fmla="*/ 172800 w 1899900"/>
                <a:gd name="connsiteY6" fmla="*/ 1728000 h 1728000"/>
                <a:gd name="connsiteX7" fmla="*/ 0 w 1899900"/>
                <a:gd name="connsiteY7" fmla="*/ 1555200 h 1728000"/>
                <a:gd name="connsiteX8" fmla="*/ 0 w 1899900"/>
                <a:gd name="connsiteY8" fmla="*/ 172800 h 172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9900" h="1728000">
                  <a:moveTo>
                    <a:pt x="0" y="172800"/>
                  </a:moveTo>
                  <a:cubicBezTo>
                    <a:pt x="0" y="77365"/>
                    <a:pt x="77365" y="0"/>
                    <a:pt x="172800" y="0"/>
                  </a:cubicBezTo>
                  <a:lnTo>
                    <a:pt x="1727100" y="0"/>
                  </a:lnTo>
                  <a:cubicBezTo>
                    <a:pt x="1822535" y="0"/>
                    <a:pt x="1899900" y="77365"/>
                    <a:pt x="1899900" y="172800"/>
                  </a:cubicBezTo>
                  <a:lnTo>
                    <a:pt x="1899900" y="1555200"/>
                  </a:lnTo>
                  <a:cubicBezTo>
                    <a:pt x="1899900" y="1650635"/>
                    <a:pt x="1822535" y="1728000"/>
                    <a:pt x="1727100" y="1728000"/>
                  </a:cubicBezTo>
                  <a:lnTo>
                    <a:pt x="172800" y="1728000"/>
                  </a:lnTo>
                  <a:cubicBezTo>
                    <a:pt x="77365" y="1728000"/>
                    <a:pt x="0" y="1650635"/>
                    <a:pt x="0" y="1555200"/>
                  </a:cubicBezTo>
                  <a:lnTo>
                    <a:pt x="0" y="172800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50000"/>
                <a:hueOff val="35059"/>
                <a:satOff val="44475"/>
                <a:lumOff val="20037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3971" tIns="263971" rIns="263971" bIns="263971" numCol="1" spcCol="1270" anchor="t" anchorCtr="0">
              <a:noAutofit/>
            </a:bodyPr>
            <a:lstStyle/>
            <a:p>
              <a:pPr marL="0" lvl="1" algn="l" defTabSz="1333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600" kern="1200" dirty="0"/>
                <a:t>Pre-trained model by Open AI for Automatic Speec</a:t>
              </a:r>
              <a:r>
                <a:rPr lang="en-US" sz="1600" dirty="0"/>
                <a:t>h Translation</a:t>
              </a:r>
              <a:endParaRPr lang="en-IN" sz="1600" kern="120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115F9F7-1E31-A90A-07FC-31208E9CB51D}"/>
                </a:ext>
              </a:extLst>
            </p:cNvPr>
            <p:cNvSpPr/>
            <p:nvPr/>
          </p:nvSpPr>
          <p:spPr>
            <a:xfrm>
              <a:off x="7861145" y="2304527"/>
              <a:ext cx="610598" cy="473020"/>
            </a:xfrm>
            <a:custGeom>
              <a:avLst/>
              <a:gdLst>
                <a:gd name="connsiteX0" fmla="*/ 0 w 610598"/>
                <a:gd name="connsiteY0" fmla="*/ 94604 h 473020"/>
                <a:gd name="connsiteX1" fmla="*/ 374088 w 610598"/>
                <a:gd name="connsiteY1" fmla="*/ 94604 h 473020"/>
                <a:gd name="connsiteX2" fmla="*/ 374088 w 610598"/>
                <a:gd name="connsiteY2" fmla="*/ 0 h 473020"/>
                <a:gd name="connsiteX3" fmla="*/ 610598 w 610598"/>
                <a:gd name="connsiteY3" fmla="*/ 236510 h 473020"/>
                <a:gd name="connsiteX4" fmla="*/ 374088 w 610598"/>
                <a:gd name="connsiteY4" fmla="*/ 473020 h 473020"/>
                <a:gd name="connsiteX5" fmla="*/ 374088 w 610598"/>
                <a:gd name="connsiteY5" fmla="*/ 378416 h 473020"/>
                <a:gd name="connsiteX6" fmla="*/ 0 w 610598"/>
                <a:gd name="connsiteY6" fmla="*/ 378416 h 473020"/>
                <a:gd name="connsiteX7" fmla="*/ 0 w 610598"/>
                <a:gd name="connsiteY7" fmla="*/ 94604 h 47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0598" h="473020">
                  <a:moveTo>
                    <a:pt x="0" y="94604"/>
                  </a:moveTo>
                  <a:lnTo>
                    <a:pt x="374088" y="94604"/>
                  </a:lnTo>
                  <a:lnTo>
                    <a:pt x="374088" y="0"/>
                  </a:lnTo>
                  <a:lnTo>
                    <a:pt x="610598" y="236510"/>
                  </a:lnTo>
                  <a:lnTo>
                    <a:pt x="374088" y="473020"/>
                  </a:lnTo>
                  <a:lnTo>
                    <a:pt x="374088" y="378416"/>
                  </a:lnTo>
                  <a:lnTo>
                    <a:pt x="0" y="378416"/>
                  </a:lnTo>
                  <a:lnTo>
                    <a:pt x="0" y="94604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0">
              <a:schemeClr val="accent2">
                <a:shade val="90000"/>
                <a:hueOff val="56786"/>
                <a:satOff val="22883"/>
                <a:lumOff val="11806"/>
                <a:alphaOff val="0"/>
              </a:schemeClr>
            </a:lnRef>
            <a:fillRef idx="1">
              <a:schemeClr val="accent2">
                <a:shade val="90000"/>
                <a:hueOff val="56786"/>
                <a:satOff val="22883"/>
                <a:lumOff val="11806"/>
                <a:alphaOff val="0"/>
              </a:schemeClr>
            </a:fillRef>
            <a:effectRef idx="0">
              <a:schemeClr val="accent2">
                <a:shade val="90000"/>
                <a:hueOff val="56786"/>
                <a:satOff val="22883"/>
                <a:lumOff val="1180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94604" rIns="141906" bIns="94604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2000" kern="1200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0430660-750F-6901-47DB-8CF595D522ED}"/>
                </a:ext>
              </a:extLst>
            </p:cNvPr>
            <p:cNvSpPr/>
            <p:nvPr/>
          </p:nvSpPr>
          <p:spPr>
            <a:xfrm>
              <a:off x="8725198" y="2161057"/>
              <a:ext cx="2343665" cy="1296000"/>
            </a:xfrm>
            <a:custGeom>
              <a:avLst/>
              <a:gdLst>
                <a:gd name="connsiteX0" fmla="*/ 0 w 1899900"/>
                <a:gd name="connsiteY0" fmla="*/ 129600 h 1296000"/>
                <a:gd name="connsiteX1" fmla="*/ 129600 w 1899900"/>
                <a:gd name="connsiteY1" fmla="*/ 0 h 1296000"/>
                <a:gd name="connsiteX2" fmla="*/ 1770300 w 1899900"/>
                <a:gd name="connsiteY2" fmla="*/ 0 h 1296000"/>
                <a:gd name="connsiteX3" fmla="*/ 1899900 w 1899900"/>
                <a:gd name="connsiteY3" fmla="*/ 129600 h 1296000"/>
                <a:gd name="connsiteX4" fmla="*/ 1899900 w 1899900"/>
                <a:gd name="connsiteY4" fmla="*/ 1166400 h 1296000"/>
                <a:gd name="connsiteX5" fmla="*/ 1770300 w 1899900"/>
                <a:gd name="connsiteY5" fmla="*/ 1296000 h 1296000"/>
                <a:gd name="connsiteX6" fmla="*/ 129600 w 1899900"/>
                <a:gd name="connsiteY6" fmla="*/ 1296000 h 1296000"/>
                <a:gd name="connsiteX7" fmla="*/ 0 w 1899900"/>
                <a:gd name="connsiteY7" fmla="*/ 1166400 h 1296000"/>
                <a:gd name="connsiteX8" fmla="*/ 0 w 1899900"/>
                <a:gd name="connsiteY8" fmla="*/ 129600 h 129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9900" h="1296000">
                  <a:moveTo>
                    <a:pt x="0" y="129600"/>
                  </a:moveTo>
                  <a:cubicBezTo>
                    <a:pt x="0" y="58024"/>
                    <a:pt x="58024" y="0"/>
                    <a:pt x="129600" y="0"/>
                  </a:cubicBezTo>
                  <a:lnTo>
                    <a:pt x="1770300" y="0"/>
                  </a:lnTo>
                  <a:cubicBezTo>
                    <a:pt x="1841876" y="0"/>
                    <a:pt x="1899900" y="58024"/>
                    <a:pt x="1899900" y="129600"/>
                  </a:cubicBezTo>
                  <a:lnTo>
                    <a:pt x="1899900" y="1166400"/>
                  </a:lnTo>
                  <a:cubicBezTo>
                    <a:pt x="1899900" y="1237976"/>
                    <a:pt x="1841876" y="1296000"/>
                    <a:pt x="1770300" y="1296000"/>
                  </a:cubicBezTo>
                  <a:lnTo>
                    <a:pt x="129600" y="1296000"/>
                  </a:lnTo>
                  <a:cubicBezTo>
                    <a:pt x="58024" y="1296000"/>
                    <a:pt x="0" y="1237976"/>
                    <a:pt x="0" y="1166400"/>
                  </a:cubicBezTo>
                  <a:lnTo>
                    <a:pt x="0" y="129600"/>
                  </a:lnTo>
                  <a:close/>
                </a:path>
              </a:pathLst>
            </a:custGeom>
            <a:solidFill>
              <a:srgbClr val="868EB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40566"/>
                <a:satOff val="44400"/>
                <a:lumOff val="20973"/>
                <a:alphaOff val="0"/>
              </a:schemeClr>
            </a:fillRef>
            <a:effectRef idx="0">
              <a:schemeClr val="accent2">
                <a:shade val="50000"/>
                <a:hueOff val="40566"/>
                <a:satOff val="44400"/>
                <a:lumOff val="2097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3360" tIns="213360" rIns="213360" bIns="650340" numCol="1" spcCol="1270" anchor="t" anchorCtr="0">
              <a:noAutofit/>
            </a:bodyPr>
            <a:lstStyle/>
            <a:p>
              <a:pPr marL="0" lvl="0" indent="0" algn="l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b="1" kern="1200" dirty="0"/>
                <a:t>Translation</a:t>
              </a:r>
              <a:endParaRPr lang="en-IN" sz="2800" b="1" kern="120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A88FEE5-DE9E-35B9-4350-8786F784CABB}"/>
                </a:ext>
              </a:extLst>
            </p:cNvPr>
            <p:cNvSpPr/>
            <p:nvPr/>
          </p:nvSpPr>
          <p:spPr>
            <a:xfrm>
              <a:off x="9168964" y="3260982"/>
              <a:ext cx="1899900" cy="1646823"/>
            </a:xfrm>
            <a:custGeom>
              <a:avLst/>
              <a:gdLst>
                <a:gd name="connsiteX0" fmla="*/ 0 w 1899900"/>
                <a:gd name="connsiteY0" fmla="*/ 172800 h 1728000"/>
                <a:gd name="connsiteX1" fmla="*/ 172800 w 1899900"/>
                <a:gd name="connsiteY1" fmla="*/ 0 h 1728000"/>
                <a:gd name="connsiteX2" fmla="*/ 1727100 w 1899900"/>
                <a:gd name="connsiteY2" fmla="*/ 0 h 1728000"/>
                <a:gd name="connsiteX3" fmla="*/ 1899900 w 1899900"/>
                <a:gd name="connsiteY3" fmla="*/ 172800 h 1728000"/>
                <a:gd name="connsiteX4" fmla="*/ 1899900 w 1899900"/>
                <a:gd name="connsiteY4" fmla="*/ 1555200 h 1728000"/>
                <a:gd name="connsiteX5" fmla="*/ 1727100 w 1899900"/>
                <a:gd name="connsiteY5" fmla="*/ 1728000 h 1728000"/>
                <a:gd name="connsiteX6" fmla="*/ 172800 w 1899900"/>
                <a:gd name="connsiteY6" fmla="*/ 1728000 h 1728000"/>
                <a:gd name="connsiteX7" fmla="*/ 0 w 1899900"/>
                <a:gd name="connsiteY7" fmla="*/ 1555200 h 1728000"/>
                <a:gd name="connsiteX8" fmla="*/ 0 w 1899900"/>
                <a:gd name="connsiteY8" fmla="*/ 172800 h 172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9900" h="1728000">
                  <a:moveTo>
                    <a:pt x="0" y="172800"/>
                  </a:moveTo>
                  <a:cubicBezTo>
                    <a:pt x="0" y="77365"/>
                    <a:pt x="77365" y="0"/>
                    <a:pt x="172800" y="0"/>
                  </a:cubicBezTo>
                  <a:lnTo>
                    <a:pt x="1727100" y="0"/>
                  </a:lnTo>
                  <a:cubicBezTo>
                    <a:pt x="1822535" y="0"/>
                    <a:pt x="1899900" y="77365"/>
                    <a:pt x="1899900" y="172800"/>
                  </a:cubicBezTo>
                  <a:lnTo>
                    <a:pt x="1899900" y="1555200"/>
                  </a:lnTo>
                  <a:cubicBezTo>
                    <a:pt x="1899900" y="1650635"/>
                    <a:pt x="1822535" y="1728000"/>
                    <a:pt x="1727100" y="1728000"/>
                  </a:cubicBezTo>
                  <a:lnTo>
                    <a:pt x="172800" y="1728000"/>
                  </a:lnTo>
                  <a:cubicBezTo>
                    <a:pt x="77365" y="1728000"/>
                    <a:pt x="0" y="1650635"/>
                    <a:pt x="0" y="1555200"/>
                  </a:cubicBezTo>
                  <a:lnTo>
                    <a:pt x="0" y="172800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50000"/>
                <a:hueOff val="35059"/>
                <a:satOff val="44475"/>
                <a:lumOff val="20037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3971" tIns="263971" rIns="263971" bIns="263971" numCol="1" spcCol="1270" anchor="t" anchorCtr="0">
              <a:noAutofit/>
            </a:bodyPr>
            <a:lstStyle/>
            <a:p>
              <a:pPr marL="0" lvl="1" algn="l" defTabSz="1333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600" dirty="0"/>
                <a:t>The Speech is translated to the target language by Meta’s NLLB-200 model</a:t>
              </a:r>
              <a:endParaRPr lang="en-IN" sz="1600" kern="1200" dirty="0"/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F61F934-8535-E086-C153-D48E49B9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Graphic 5" descr="Thought bubble outline">
            <a:extLst>
              <a:ext uri="{FF2B5EF4-FFF2-40B4-BE49-F238E27FC236}">
                <a16:creationId xmlns:a16="http://schemas.microsoft.com/office/drawing/2014/main" id="{DBEF5605-C845-BB02-42E3-7DA964ADF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35099" y="191093"/>
            <a:ext cx="604270" cy="604270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DB7D159-4C21-E64D-D486-60D0FA32FF4C}"/>
              </a:ext>
            </a:extLst>
          </p:cNvPr>
          <p:cNvSpPr/>
          <p:nvPr/>
        </p:nvSpPr>
        <p:spPr>
          <a:xfrm>
            <a:off x="8204079" y="4498389"/>
            <a:ext cx="2343665" cy="1264109"/>
          </a:xfrm>
          <a:custGeom>
            <a:avLst/>
            <a:gdLst>
              <a:gd name="connsiteX0" fmla="*/ 0 w 1899900"/>
              <a:gd name="connsiteY0" fmla="*/ 129600 h 1296000"/>
              <a:gd name="connsiteX1" fmla="*/ 129600 w 1899900"/>
              <a:gd name="connsiteY1" fmla="*/ 0 h 1296000"/>
              <a:gd name="connsiteX2" fmla="*/ 1770300 w 1899900"/>
              <a:gd name="connsiteY2" fmla="*/ 0 h 1296000"/>
              <a:gd name="connsiteX3" fmla="*/ 1899900 w 1899900"/>
              <a:gd name="connsiteY3" fmla="*/ 129600 h 1296000"/>
              <a:gd name="connsiteX4" fmla="*/ 1899900 w 1899900"/>
              <a:gd name="connsiteY4" fmla="*/ 1166400 h 1296000"/>
              <a:gd name="connsiteX5" fmla="*/ 1770300 w 1899900"/>
              <a:gd name="connsiteY5" fmla="*/ 1296000 h 1296000"/>
              <a:gd name="connsiteX6" fmla="*/ 129600 w 1899900"/>
              <a:gd name="connsiteY6" fmla="*/ 1296000 h 1296000"/>
              <a:gd name="connsiteX7" fmla="*/ 0 w 1899900"/>
              <a:gd name="connsiteY7" fmla="*/ 1166400 h 1296000"/>
              <a:gd name="connsiteX8" fmla="*/ 0 w 1899900"/>
              <a:gd name="connsiteY8" fmla="*/ 12960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99900" h="1296000">
                <a:moveTo>
                  <a:pt x="0" y="129600"/>
                </a:moveTo>
                <a:cubicBezTo>
                  <a:pt x="0" y="58024"/>
                  <a:pt x="58024" y="0"/>
                  <a:pt x="129600" y="0"/>
                </a:cubicBezTo>
                <a:lnTo>
                  <a:pt x="1770300" y="0"/>
                </a:lnTo>
                <a:cubicBezTo>
                  <a:pt x="1841876" y="0"/>
                  <a:pt x="1899900" y="58024"/>
                  <a:pt x="1899900" y="129600"/>
                </a:cubicBezTo>
                <a:lnTo>
                  <a:pt x="1899900" y="1166400"/>
                </a:lnTo>
                <a:cubicBezTo>
                  <a:pt x="1899900" y="1237976"/>
                  <a:pt x="1841876" y="1296000"/>
                  <a:pt x="1770300" y="1296000"/>
                </a:cubicBezTo>
                <a:lnTo>
                  <a:pt x="129600" y="1296000"/>
                </a:lnTo>
                <a:cubicBezTo>
                  <a:pt x="58024" y="1296000"/>
                  <a:pt x="0" y="1237976"/>
                  <a:pt x="0" y="1166400"/>
                </a:cubicBezTo>
                <a:lnTo>
                  <a:pt x="0" y="12960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shade val="50000"/>
              <a:hueOff val="40566"/>
              <a:satOff val="44400"/>
              <a:lumOff val="20973"/>
              <a:alphaOff val="0"/>
            </a:schemeClr>
          </a:fillRef>
          <a:effectRef idx="0">
            <a:schemeClr val="accent2">
              <a:shade val="50000"/>
              <a:hueOff val="40566"/>
              <a:satOff val="44400"/>
              <a:lumOff val="209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3360" tIns="213360" rIns="213360" bIns="650340" numCol="1" spcCol="1270" anchor="t" anchorCtr="0">
            <a:noAutofit/>
          </a:bodyPr>
          <a:lstStyle/>
          <a:p>
            <a:pPr marL="0" lvl="0" indent="0" algn="l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dirty="0"/>
              <a:t>Speech-Synthesis</a:t>
            </a:r>
            <a:endParaRPr lang="en-IN" sz="2800" b="1" kern="120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62F17D5-6CC2-1FCF-B012-4EBC249D9E76}"/>
              </a:ext>
            </a:extLst>
          </p:cNvPr>
          <p:cNvSpPr/>
          <p:nvPr/>
        </p:nvSpPr>
        <p:spPr>
          <a:xfrm>
            <a:off x="5253048" y="4523183"/>
            <a:ext cx="2343665" cy="1264109"/>
          </a:xfrm>
          <a:custGeom>
            <a:avLst/>
            <a:gdLst>
              <a:gd name="connsiteX0" fmla="*/ 0 w 1899900"/>
              <a:gd name="connsiteY0" fmla="*/ 129600 h 1296000"/>
              <a:gd name="connsiteX1" fmla="*/ 129600 w 1899900"/>
              <a:gd name="connsiteY1" fmla="*/ 0 h 1296000"/>
              <a:gd name="connsiteX2" fmla="*/ 1770300 w 1899900"/>
              <a:gd name="connsiteY2" fmla="*/ 0 h 1296000"/>
              <a:gd name="connsiteX3" fmla="*/ 1899900 w 1899900"/>
              <a:gd name="connsiteY3" fmla="*/ 129600 h 1296000"/>
              <a:gd name="connsiteX4" fmla="*/ 1899900 w 1899900"/>
              <a:gd name="connsiteY4" fmla="*/ 1166400 h 1296000"/>
              <a:gd name="connsiteX5" fmla="*/ 1770300 w 1899900"/>
              <a:gd name="connsiteY5" fmla="*/ 1296000 h 1296000"/>
              <a:gd name="connsiteX6" fmla="*/ 129600 w 1899900"/>
              <a:gd name="connsiteY6" fmla="*/ 1296000 h 1296000"/>
              <a:gd name="connsiteX7" fmla="*/ 0 w 1899900"/>
              <a:gd name="connsiteY7" fmla="*/ 1166400 h 1296000"/>
              <a:gd name="connsiteX8" fmla="*/ 0 w 1899900"/>
              <a:gd name="connsiteY8" fmla="*/ 12960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99900" h="1296000">
                <a:moveTo>
                  <a:pt x="0" y="129600"/>
                </a:moveTo>
                <a:cubicBezTo>
                  <a:pt x="0" y="58024"/>
                  <a:pt x="58024" y="0"/>
                  <a:pt x="129600" y="0"/>
                </a:cubicBezTo>
                <a:lnTo>
                  <a:pt x="1770300" y="0"/>
                </a:lnTo>
                <a:cubicBezTo>
                  <a:pt x="1841876" y="0"/>
                  <a:pt x="1899900" y="58024"/>
                  <a:pt x="1899900" y="129600"/>
                </a:cubicBezTo>
                <a:lnTo>
                  <a:pt x="1899900" y="1166400"/>
                </a:lnTo>
                <a:cubicBezTo>
                  <a:pt x="1899900" y="1237976"/>
                  <a:pt x="1841876" y="1296000"/>
                  <a:pt x="1770300" y="1296000"/>
                </a:cubicBezTo>
                <a:lnTo>
                  <a:pt x="129600" y="1296000"/>
                </a:lnTo>
                <a:cubicBezTo>
                  <a:pt x="58024" y="1296000"/>
                  <a:pt x="0" y="1237976"/>
                  <a:pt x="0" y="1166400"/>
                </a:cubicBezTo>
                <a:lnTo>
                  <a:pt x="0" y="12960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shade val="50000"/>
              <a:hueOff val="40566"/>
              <a:satOff val="44400"/>
              <a:lumOff val="20973"/>
              <a:alphaOff val="0"/>
            </a:schemeClr>
          </a:fillRef>
          <a:effectRef idx="0">
            <a:schemeClr val="accent2">
              <a:shade val="50000"/>
              <a:hueOff val="40566"/>
              <a:satOff val="44400"/>
              <a:lumOff val="209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3360" tIns="213360" rIns="213360" bIns="650340" numCol="1" spcCol="1270" anchor="t" anchorCtr="0">
            <a:noAutofit/>
          </a:bodyPr>
          <a:lstStyle/>
          <a:p>
            <a:pPr marL="0" lvl="0" indent="0" algn="l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dirty="0"/>
              <a:t>Playback</a:t>
            </a:r>
            <a:endParaRPr lang="en-IN" sz="2800" b="1" kern="120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CBCCBE5-06A4-C25B-9C89-D84EBFD0B098}"/>
              </a:ext>
            </a:extLst>
          </p:cNvPr>
          <p:cNvSpPr/>
          <p:nvPr/>
        </p:nvSpPr>
        <p:spPr>
          <a:xfrm>
            <a:off x="8325311" y="5504416"/>
            <a:ext cx="2222433" cy="1161721"/>
          </a:xfrm>
          <a:custGeom>
            <a:avLst/>
            <a:gdLst>
              <a:gd name="connsiteX0" fmla="*/ 0 w 1899900"/>
              <a:gd name="connsiteY0" fmla="*/ 172800 h 1728000"/>
              <a:gd name="connsiteX1" fmla="*/ 172800 w 1899900"/>
              <a:gd name="connsiteY1" fmla="*/ 0 h 1728000"/>
              <a:gd name="connsiteX2" fmla="*/ 1727100 w 1899900"/>
              <a:gd name="connsiteY2" fmla="*/ 0 h 1728000"/>
              <a:gd name="connsiteX3" fmla="*/ 1899900 w 1899900"/>
              <a:gd name="connsiteY3" fmla="*/ 172800 h 1728000"/>
              <a:gd name="connsiteX4" fmla="*/ 1899900 w 1899900"/>
              <a:gd name="connsiteY4" fmla="*/ 1555200 h 1728000"/>
              <a:gd name="connsiteX5" fmla="*/ 1727100 w 1899900"/>
              <a:gd name="connsiteY5" fmla="*/ 1728000 h 1728000"/>
              <a:gd name="connsiteX6" fmla="*/ 172800 w 1899900"/>
              <a:gd name="connsiteY6" fmla="*/ 1728000 h 1728000"/>
              <a:gd name="connsiteX7" fmla="*/ 0 w 1899900"/>
              <a:gd name="connsiteY7" fmla="*/ 1555200 h 1728000"/>
              <a:gd name="connsiteX8" fmla="*/ 0 w 1899900"/>
              <a:gd name="connsiteY8" fmla="*/ 172800 h 172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99900" h="1728000">
                <a:moveTo>
                  <a:pt x="0" y="172800"/>
                </a:moveTo>
                <a:cubicBezTo>
                  <a:pt x="0" y="77365"/>
                  <a:pt x="77365" y="0"/>
                  <a:pt x="172800" y="0"/>
                </a:cubicBezTo>
                <a:lnTo>
                  <a:pt x="1727100" y="0"/>
                </a:lnTo>
                <a:cubicBezTo>
                  <a:pt x="1822535" y="0"/>
                  <a:pt x="1899900" y="77365"/>
                  <a:pt x="1899900" y="172800"/>
                </a:cubicBezTo>
                <a:lnTo>
                  <a:pt x="1899900" y="1555200"/>
                </a:lnTo>
                <a:cubicBezTo>
                  <a:pt x="1899900" y="1650635"/>
                  <a:pt x="1822535" y="1728000"/>
                  <a:pt x="1727100" y="1728000"/>
                </a:cubicBezTo>
                <a:lnTo>
                  <a:pt x="172800" y="1728000"/>
                </a:lnTo>
                <a:cubicBezTo>
                  <a:pt x="77365" y="1728000"/>
                  <a:pt x="0" y="1650635"/>
                  <a:pt x="0" y="1555200"/>
                </a:cubicBezTo>
                <a:lnTo>
                  <a:pt x="0" y="172800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  <a:hueOff val="35059"/>
              <a:satOff val="44475"/>
              <a:lumOff val="20037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3971" tIns="263971" rIns="263971" bIns="263971" numCol="1" spcCol="1270" anchor="t" anchorCtr="0">
            <a:noAutofit/>
          </a:bodyPr>
          <a:lstStyle/>
          <a:p>
            <a:pPr marL="0" lvl="1" algn="l" defTabSz="1333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600" dirty="0">
                <a:solidFill>
                  <a:srgbClr val="1F2328"/>
                </a:solidFill>
              </a:rPr>
              <a:t>T</a:t>
            </a:r>
            <a:r>
              <a:rPr lang="en-US" sz="1600" b="0" i="0" dirty="0">
                <a:solidFill>
                  <a:srgbClr val="1F2328"/>
                </a:solidFill>
                <a:effectLst/>
              </a:rPr>
              <a:t>ranslated text is converted to speech by Meta’s MMS-TTS Model</a:t>
            </a:r>
            <a:endParaRPr lang="en-IN" sz="1600" kern="120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4E5E862-8B02-1DEE-079E-E26B07BFA95E}"/>
              </a:ext>
            </a:extLst>
          </p:cNvPr>
          <p:cNvSpPr/>
          <p:nvPr/>
        </p:nvSpPr>
        <p:spPr>
          <a:xfrm rot="10800000">
            <a:off x="7721487" y="4982321"/>
            <a:ext cx="583161" cy="476007"/>
          </a:xfrm>
          <a:custGeom>
            <a:avLst/>
            <a:gdLst>
              <a:gd name="connsiteX0" fmla="*/ 0 w 610598"/>
              <a:gd name="connsiteY0" fmla="*/ 94604 h 473020"/>
              <a:gd name="connsiteX1" fmla="*/ 374088 w 610598"/>
              <a:gd name="connsiteY1" fmla="*/ 94604 h 473020"/>
              <a:gd name="connsiteX2" fmla="*/ 374088 w 610598"/>
              <a:gd name="connsiteY2" fmla="*/ 0 h 473020"/>
              <a:gd name="connsiteX3" fmla="*/ 610598 w 610598"/>
              <a:gd name="connsiteY3" fmla="*/ 236510 h 473020"/>
              <a:gd name="connsiteX4" fmla="*/ 374088 w 610598"/>
              <a:gd name="connsiteY4" fmla="*/ 473020 h 473020"/>
              <a:gd name="connsiteX5" fmla="*/ 374088 w 610598"/>
              <a:gd name="connsiteY5" fmla="*/ 378416 h 473020"/>
              <a:gd name="connsiteX6" fmla="*/ 0 w 610598"/>
              <a:gd name="connsiteY6" fmla="*/ 378416 h 473020"/>
              <a:gd name="connsiteX7" fmla="*/ 0 w 610598"/>
              <a:gd name="connsiteY7" fmla="*/ 94604 h 473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598" h="473020">
                <a:moveTo>
                  <a:pt x="0" y="94604"/>
                </a:moveTo>
                <a:lnTo>
                  <a:pt x="374088" y="94604"/>
                </a:lnTo>
                <a:lnTo>
                  <a:pt x="374088" y="0"/>
                </a:lnTo>
                <a:lnTo>
                  <a:pt x="610598" y="236510"/>
                </a:lnTo>
                <a:lnTo>
                  <a:pt x="374088" y="473020"/>
                </a:lnTo>
                <a:lnTo>
                  <a:pt x="374088" y="378416"/>
                </a:lnTo>
                <a:lnTo>
                  <a:pt x="0" y="378416"/>
                </a:lnTo>
                <a:lnTo>
                  <a:pt x="0" y="94604"/>
                </a:lnTo>
                <a:close/>
              </a:path>
            </a:pathLst>
          </a:custGeom>
          <a:solidFill>
            <a:srgbClr val="868EBA"/>
          </a:solidFill>
        </p:spPr>
        <p:style>
          <a:lnRef idx="0">
            <a:schemeClr val="accent2">
              <a:shade val="9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shade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shade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94604" rIns="141906" bIns="94604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2000" kern="120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000AEF7-242D-550C-0A63-C96682283597}"/>
              </a:ext>
            </a:extLst>
          </p:cNvPr>
          <p:cNvSpPr/>
          <p:nvPr/>
        </p:nvSpPr>
        <p:spPr>
          <a:xfrm>
            <a:off x="5408997" y="5364059"/>
            <a:ext cx="2216563" cy="1161721"/>
          </a:xfrm>
          <a:custGeom>
            <a:avLst/>
            <a:gdLst>
              <a:gd name="connsiteX0" fmla="*/ 0 w 1899900"/>
              <a:gd name="connsiteY0" fmla="*/ 172800 h 1728000"/>
              <a:gd name="connsiteX1" fmla="*/ 172800 w 1899900"/>
              <a:gd name="connsiteY1" fmla="*/ 0 h 1728000"/>
              <a:gd name="connsiteX2" fmla="*/ 1727100 w 1899900"/>
              <a:gd name="connsiteY2" fmla="*/ 0 h 1728000"/>
              <a:gd name="connsiteX3" fmla="*/ 1899900 w 1899900"/>
              <a:gd name="connsiteY3" fmla="*/ 172800 h 1728000"/>
              <a:gd name="connsiteX4" fmla="*/ 1899900 w 1899900"/>
              <a:gd name="connsiteY4" fmla="*/ 1555200 h 1728000"/>
              <a:gd name="connsiteX5" fmla="*/ 1727100 w 1899900"/>
              <a:gd name="connsiteY5" fmla="*/ 1728000 h 1728000"/>
              <a:gd name="connsiteX6" fmla="*/ 172800 w 1899900"/>
              <a:gd name="connsiteY6" fmla="*/ 1728000 h 1728000"/>
              <a:gd name="connsiteX7" fmla="*/ 0 w 1899900"/>
              <a:gd name="connsiteY7" fmla="*/ 1555200 h 1728000"/>
              <a:gd name="connsiteX8" fmla="*/ 0 w 1899900"/>
              <a:gd name="connsiteY8" fmla="*/ 172800 h 172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99900" h="1728000">
                <a:moveTo>
                  <a:pt x="0" y="172800"/>
                </a:moveTo>
                <a:cubicBezTo>
                  <a:pt x="0" y="77365"/>
                  <a:pt x="77365" y="0"/>
                  <a:pt x="172800" y="0"/>
                </a:cubicBezTo>
                <a:lnTo>
                  <a:pt x="1727100" y="0"/>
                </a:lnTo>
                <a:cubicBezTo>
                  <a:pt x="1822535" y="0"/>
                  <a:pt x="1899900" y="77365"/>
                  <a:pt x="1899900" y="172800"/>
                </a:cubicBezTo>
                <a:lnTo>
                  <a:pt x="1899900" y="1555200"/>
                </a:lnTo>
                <a:cubicBezTo>
                  <a:pt x="1899900" y="1650635"/>
                  <a:pt x="1822535" y="1728000"/>
                  <a:pt x="1727100" y="1728000"/>
                </a:cubicBezTo>
                <a:lnTo>
                  <a:pt x="172800" y="1728000"/>
                </a:lnTo>
                <a:cubicBezTo>
                  <a:pt x="77365" y="1728000"/>
                  <a:pt x="0" y="1650635"/>
                  <a:pt x="0" y="1555200"/>
                </a:cubicBezTo>
                <a:lnTo>
                  <a:pt x="0" y="172800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  <a:hueOff val="35059"/>
              <a:satOff val="44475"/>
              <a:lumOff val="20037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3971" tIns="263971" rIns="263971" bIns="263971" numCol="1" spcCol="1270" anchor="t" anchorCtr="0">
            <a:noAutofit/>
          </a:bodyPr>
          <a:lstStyle/>
          <a:p>
            <a:pPr marL="0" lvl="1" algn="l" defTabSz="1333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The translated speech is played to the listener</a:t>
            </a:r>
            <a:endParaRPr lang="en-IN" sz="1600" kern="120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AE7F3C8-64A8-FBFF-F0B3-9E2B7055F270}"/>
              </a:ext>
            </a:extLst>
          </p:cNvPr>
          <p:cNvSpPr/>
          <p:nvPr/>
        </p:nvSpPr>
        <p:spPr>
          <a:xfrm rot="5400000">
            <a:off x="8958049" y="3868040"/>
            <a:ext cx="610598" cy="461380"/>
          </a:xfrm>
          <a:custGeom>
            <a:avLst/>
            <a:gdLst>
              <a:gd name="connsiteX0" fmla="*/ 0 w 610598"/>
              <a:gd name="connsiteY0" fmla="*/ 94604 h 473020"/>
              <a:gd name="connsiteX1" fmla="*/ 374088 w 610598"/>
              <a:gd name="connsiteY1" fmla="*/ 94604 h 473020"/>
              <a:gd name="connsiteX2" fmla="*/ 374088 w 610598"/>
              <a:gd name="connsiteY2" fmla="*/ 0 h 473020"/>
              <a:gd name="connsiteX3" fmla="*/ 610598 w 610598"/>
              <a:gd name="connsiteY3" fmla="*/ 236510 h 473020"/>
              <a:gd name="connsiteX4" fmla="*/ 374088 w 610598"/>
              <a:gd name="connsiteY4" fmla="*/ 473020 h 473020"/>
              <a:gd name="connsiteX5" fmla="*/ 374088 w 610598"/>
              <a:gd name="connsiteY5" fmla="*/ 378416 h 473020"/>
              <a:gd name="connsiteX6" fmla="*/ 0 w 610598"/>
              <a:gd name="connsiteY6" fmla="*/ 378416 h 473020"/>
              <a:gd name="connsiteX7" fmla="*/ 0 w 610598"/>
              <a:gd name="connsiteY7" fmla="*/ 94604 h 473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598" h="473020">
                <a:moveTo>
                  <a:pt x="0" y="94604"/>
                </a:moveTo>
                <a:lnTo>
                  <a:pt x="374088" y="94604"/>
                </a:lnTo>
                <a:lnTo>
                  <a:pt x="374088" y="0"/>
                </a:lnTo>
                <a:lnTo>
                  <a:pt x="610598" y="236510"/>
                </a:lnTo>
                <a:lnTo>
                  <a:pt x="374088" y="473020"/>
                </a:lnTo>
                <a:lnTo>
                  <a:pt x="374088" y="378416"/>
                </a:lnTo>
                <a:lnTo>
                  <a:pt x="0" y="378416"/>
                </a:lnTo>
                <a:lnTo>
                  <a:pt x="0" y="94604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0">
            <a:schemeClr val="accent2">
              <a:shade val="90000"/>
              <a:hueOff val="56786"/>
              <a:satOff val="22883"/>
              <a:lumOff val="11806"/>
              <a:alphaOff val="0"/>
            </a:schemeClr>
          </a:lnRef>
          <a:fillRef idx="1">
            <a:schemeClr val="accent2">
              <a:shade val="90000"/>
              <a:hueOff val="56786"/>
              <a:satOff val="22883"/>
              <a:lumOff val="11806"/>
              <a:alphaOff val="0"/>
            </a:schemeClr>
          </a:fillRef>
          <a:effectRef idx="0">
            <a:schemeClr val="accent2">
              <a:shade val="90000"/>
              <a:hueOff val="56786"/>
              <a:satOff val="22883"/>
              <a:lumOff val="1180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94604" rIns="141906" bIns="94604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2000" kern="120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FBBB5A2-3BAF-077C-57A4-238254046907}"/>
              </a:ext>
            </a:extLst>
          </p:cNvPr>
          <p:cNvSpPr/>
          <p:nvPr/>
        </p:nvSpPr>
        <p:spPr>
          <a:xfrm rot="10800000">
            <a:off x="4681697" y="5199372"/>
            <a:ext cx="583161" cy="476007"/>
          </a:xfrm>
          <a:custGeom>
            <a:avLst/>
            <a:gdLst>
              <a:gd name="connsiteX0" fmla="*/ 0 w 610598"/>
              <a:gd name="connsiteY0" fmla="*/ 94604 h 473020"/>
              <a:gd name="connsiteX1" fmla="*/ 374088 w 610598"/>
              <a:gd name="connsiteY1" fmla="*/ 94604 h 473020"/>
              <a:gd name="connsiteX2" fmla="*/ 374088 w 610598"/>
              <a:gd name="connsiteY2" fmla="*/ 0 h 473020"/>
              <a:gd name="connsiteX3" fmla="*/ 610598 w 610598"/>
              <a:gd name="connsiteY3" fmla="*/ 236510 h 473020"/>
              <a:gd name="connsiteX4" fmla="*/ 374088 w 610598"/>
              <a:gd name="connsiteY4" fmla="*/ 473020 h 473020"/>
              <a:gd name="connsiteX5" fmla="*/ 374088 w 610598"/>
              <a:gd name="connsiteY5" fmla="*/ 378416 h 473020"/>
              <a:gd name="connsiteX6" fmla="*/ 0 w 610598"/>
              <a:gd name="connsiteY6" fmla="*/ 378416 h 473020"/>
              <a:gd name="connsiteX7" fmla="*/ 0 w 610598"/>
              <a:gd name="connsiteY7" fmla="*/ 94604 h 473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598" h="473020">
                <a:moveTo>
                  <a:pt x="0" y="94604"/>
                </a:moveTo>
                <a:lnTo>
                  <a:pt x="374088" y="94604"/>
                </a:lnTo>
                <a:lnTo>
                  <a:pt x="374088" y="0"/>
                </a:lnTo>
                <a:lnTo>
                  <a:pt x="610598" y="236510"/>
                </a:lnTo>
                <a:lnTo>
                  <a:pt x="374088" y="473020"/>
                </a:lnTo>
                <a:lnTo>
                  <a:pt x="374088" y="378416"/>
                </a:lnTo>
                <a:lnTo>
                  <a:pt x="0" y="378416"/>
                </a:lnTo>
                <a:lnTo>
                  <a:pt x="0" y="94604"/>
                </a:lnTo>
                <a:close/>
              </a:path>
            </a:pathLst>
          </a:custGeom>
          <a:solidFill>
            <a:srgbClr val="868EBA"/>
          </a:solidFill>
        </p:spPr>
        <p:style>
          <a:lnRef idx="0">
            <a:schemeClr val="accent2">
              <a:shade val="9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shade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shade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94604" rIns="141906" bIns="94604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2000" kern="120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9F27E49-AB4A-EA2B-AEE4-26124C015823}"/>
              </a:ext>
            </a:extLst>
          </p:cNvPr>
          <p:cNvSpPr/>
          <p:nvPr/>
        </p:nvSpPr>
        <p:spPr>
          <a:xfrm>
            <a:off x="2236771" y="4523183"/>
            <a:ext cx="2343665" cy="1264109"/>
          </a:xfrm>
          <a:custGeom>
            <a:avLst/>
            <a:gdLst>
              <a:gd name="connsiteX0" fmla="*/ 0 w 1899900"/>
              <a:gd name="connsiteY0" fmla="*/ 129600 h 1296000"/>
              <a:gd name="connsiteX1" fmla="*/ 129600 w 1899900"/>
              <a:gd name="connsiteY1" fmla="*/ 0 h 1296000"/>
              <a:gd name="connsiteX2" fmla="*/ 1770300 w 1899900"/>
              <a:gd name="connsiteY2" fmla="*/ 0 h 1296000"/>
              <a:gd name="connsiteX3" fmla="*/ 1899900 w 1899900"/>
              <a:gd name="connsiteY3" fmla="*/ 129600 h 1296000"/>
              <a:gd name="connsiteX4" fmla="*/ 1899900 w 1899900"/>
              <a:gd name="connsiteY4" fmla="*/ 1166400 h 1296000"/>
              <a:gd name="connsiteX5" fmla="*/ 1770300 w 1899900"/>
              <a:gd name="connsiteY5" fmla="*/ 1296000 h 1296000"/>
              <a:gd name="connsiteX6" fmla="*/ 129600 w 1899900"/>
              <a:gd name="connsiteY6" fmla="*/ 1296000 h 1296000"/>
              <a:gd name="connsiteX7" fmla="*/ 0 w 1899900"/>
              <a:gd name="connsiteY7" fmla="*/ 1166400 h 1296000"/>
              <a:gd name="connsiteX8" fmla="*/ 0 w 1899900"/>
              <a:gd name="connsiteY8" fmla="*/ 12960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99900" h="1296000">
                <a:moveTo>
                  <a:pt x="0" y="129600"/>
                </a:moveTo>
                <a:cubicBezTo>
                  <a:pt x="0" y="58024"/>
                  <a:pt x="58024" y="0"/>
                  <a:pt x="129600" y="0"/>
                </a:cubicBezTo>
                <a:lnTo>
                  <a:pt x="1770300" y="0"/>
                </a:lnTo>
                <a:cubicBezTo>
                  <a:pt x="1841876" y="0"/>
                  <a:pt x="1899900" y="58024"/>
                  <a:pt x="1899900" y="129600"/>
                </a:cubicBezTo>
                <a:lnTo>
                  <a:pt x="1899900" y="1166400"/>
                </a:lnTo>
                <a:cubicBezTo>
                  <a:pt x="1899900" y="1237976"/>
                  <a:pt x="1841876" y="1296000"/>
                  <a:pt x="1770300" y="1296000"/>
                </a:cubicBezTo>
                <a:lnTo>
                  <a:pt x="129600" y="1296000"/>
                </a:lnTo>
                <a:cubicBezTo>
                  <a:pt x="58024" y="1296000"/>
                  <a:pt x="0" y="1237976"/>
                  <a:pt x="0" y="1166400"/>
                </a:cubicBezTo>
                <a:lnTo>
                  <a:pt x="0" y="12960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shade val="50000"/>
              <a:hueOff val="40566"/>
              <a:satOff val="44400"/>
              <a:lumOff val="20973"/>
              <a:alphaOff val="0"/>
            </a:schemeClr>
          </a:fillRef>
          <a:effectRef idx="0">
            <a:schemeClr val="accent2">
              <a:shade val="50000"/>
              <a:hueOff val="40566"/>
              <a:satOff val="44400"/>
              <a:lumOff val="209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3360" tIns="213360" rIns="213360" bIns="650340" numCol="1" spcCol="1270" anchor="t" anchorCtr="0">
            <a:noAutofit/>
          </a:bodyPr>
          <a:lstStyle/>
          <a:p>
            <a:pPr marL="0" lvl="0" indent="0" algn="l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dirty="0"/>
              <a:t>Listener</a:t>
            </a:r>
            <a:endParaRPr lang="en-IN" sz="2800" b="1" kern="120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71D1D2F-B3D5-6D82-FA2E-8EAA4CB9C4C0}"/>
              </a:ext>
            </a:extLst>
          </p:cNvPr>
          <p:cNvSpPr/>
          <p:nvPr/>
        </p:nvSpPr>
        <p:spPr>
          <a:xfrm>
            <a:off x="2421519" y="5277415"/>
            <a:ext cx="2216563" cy="1161721"/>
          </a:xfrm>
          <a:custGeom>
            <a:avLst/>
            <a:gdLst>
              <a:gd name="connsiteX0" fmla="*/ 0 w 1899900"/>
              <a:gd name="connsiteY0" fmla="*/ 172800 h 1728000"/>
              <a:gd name="connsiteX1" fmla="*/ 172800 w 1899900"/>
              <a:gd name="connsiteY1" fmla="*/ 0 h 1728000"/>
              <a:gd name="connsiteX2" fmla="*/ 1727100 w 1899900"/>
              <a:gd name="connsiteY2" fmla="*/ 0 h 1728000"/>
              <a:gd name="connsiteX3" fmla="*/ 1899900 w 1899900"/>
              <a:gd name="connsiteY3" fmla="*/ 172800 h 1728000"/>
              <a:gd name="connsiteX4" fmla="*/ 1899900 w 1899900"/>
              <a:gd name="connsiteY4" fmla="*/ 1555200 h 1728000"/>
              <a:gd name="connsiteX5" fmla="*/ 1727100 w 1899900"/>
              <a:gd name="connsiteY5" fmla="*/ 1728000 h 1728000"/>
              <a:gd name="connsiteX6" fmla="*/ 172800 w 1899900"/>
              <a:gd name="connsiteY6" fmla="*/ 1728000 h 1728000"/>
              <a:gd name="connsiteX7" fmla="*/ 0 w 1899900"/>
              <a:gd name="connsiteY7" fmla="*/ 1555200 h 1728000"/>
              <a:gd name="connsiteX8" fmla="*/ 0 w 1899900"/>
              <a:gd name="connsiteY8" fmla="*/ 172800 h 172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99900" h="1728000">
                <a:moveTo>
                  <a:pt x="0" y="172800"/>
                </a:moveTo>
                <a:cubicBezTo>
                  <a:pt x="0" y="77365"/>
                  <a:pt x="77365" y="0"/>
                  <a:pt x="172800" y="0"/>
                </a:cubicBezTo>
                <a:lnTo>
                  <a:pt x="1727100" y="0"/>
                </a:lnTo>
                <a:cubicBezTo>
                  <a:pt x="1822535" y="0"/>
                  <a:pt x="1899900" y="77365"/>
                  <a:pt x="1899900" y="172800"/>
                </a:cubicBezTo>
                <a:lnTo>
                  <a:pt x="1899900" y="1555200"/>
                </a:lnTo>
                <a:cubicBezTo>
                  <a:pt x="1899900" y="1650635"/>
                  <a:pt x="1822535" y="1728000"/>
                  <a:pt x="1727100" y="1728000"/>
                </a:cubicBezTo>
                <a:lnTo>
                  <a:pt x="172800" y="1728000"/>
                </a:lnTo>
                <a:cubicBezTo>
                  <a:pt x="77365" y="1728000"/>
                  <a:pt x="0" y="1650635"/>
                  <a:pt x="0" y="1555200"/>
                </a:cubicBezTo>
                <a:lnTo>
                  <a:pt x="0" y="172800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  <a:hueOff val="35059"/>
              <a:satOff val="44475"/>
              <a:lumOff val="20037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3971" tIns="263971" rIns="263971" bIns="263971" numCol="1" spcCol="1270" anchor="t" anchorCtr="0">
            <a:noAutofit/>
          </a:bodyPr>
          <a:lstStyle/>
          <a:p>
            <a:pPr marL="0" lvl="1" algn="l" defTabSz="1333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600" kern="1200" dirty="0"/>
              <a:t>Process repeats for listener.</a:t>
            </a:r>
            <a:endParaRPr lang="en-IN" sz="1600" kern="120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80F5E36-1CE7-5C83-739C-9425269A9BFE}"/>
              </a:ext>
            </a:extLst>
          </p:cNvPr>
          <p:cNvSpPr/>
          <p:nvPr/>
        </p:nvSpPr>
        <p:spPr>
          <a:xfrm rot="16200000">
            <a:off x="2870146" y="4064993"/>
            <a:ext cx="583161" cy="476007"/>
          </a:xfrm>
          <a:custGeom>
            <a:avLst/>
            <a:gdLst>
              <a:gd name="connsiteX0" fmla="*/ 0 w 610598"/>
              <a:gd name="connsiteY0" fmla="*/ 94604 h 473020"/>
              <a:gd name="connsiteX1" fmla="*/ 374088 w 610598"/>
              <a:gd name="connsiteY1" fmla="*/ 94604 h 473020"/>
              <a:gd name="connsiteX2" fmla="*/ 374088 w 610598"/>
              <a:gd name="connsiteY2" fmla="*/ 0 h 473020"/>
              <a:gd name="connsiteX3" fmla="*/ 610598 w 610598"/>
              <a:gd name="connsiteY3" fmla="*/ 236510 h 473020"/>
              <a:gd name="connsiteX4" fmla="*/ 374088 w 610598"/>
              <a:gd name="connsiteY4" fmla="*/ 473020 h 473020"/>
              <a:gd name="connsiteX5" fmla="*/ 374088 w 610598"/>
              <a:gd name="connsiteY5" fmla="*/ 378416 h 473020"/>
              <a:gd name="connsiteX6" fmla="*/ 0 w 610598"/>
              <a:gd name="connsiteY6" fmla="*/ 378416 h 473020"/>
              <a:gd name="connsiteX7" fmla="*/ 0 w 610598"/>
              <a:gd name="connsiteY7" fmla="*/ 94604 h 473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598" h="473020">
                <a:moveTo>
                  <a:pt x="0" y="94604"/>
                </a:moveTo>
                <a:lnTo>
                  <a:pt x="374088" y="94604"/>
                </a:lnTo>
                <a:lnTo>
                  <a:pt x="374088" y="0"/>
                </a:lnTo>
                <a:lnTo>
                  <a:pt x="610598" y="236510"/>
                </a:lnTo>
                <a:lnTo>
                  <a:pt x="374088" y="473020"/>
                </a:lnTo>
                <a:lnTo>
                  <a:pt x="374088" y="378416"/>
                </a:lnTo>
                <a:lnTo>
                  <a:pt x="0" y="378416"/>
                </a:lnTo>
                <a:lnTo>
                  <a:pt x="0" y="94604"/>
                </a:lnTo>
                <a:close/>
              </a:path>
            </a:pathLst>
          </a:custGeom>
          <a:solidFill>
            <a:srgbClr val="868EBA"/>
          </a:solidFill>
        </p:spPr>
        <p:style>
          <a:lnRef idx="0">
            <a:schemeClr val="accent2">
              <a:shade val="9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shade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shade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94604" rIns="141906" bIns="94604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2000" kern="1200" dirty="0"/>
          </a:p>
        </p:txBody>
      </p:sp>
    </p:spTree>
    <p:extLst>
      <p:ext uri="{BB962C8B-B14F-4D97-AF65-F5344CB8AC3E}">
        <p14:creationId xmlns:p14="http://schemas.microsoft.com/office/powerpoint/2010/main" val="12108021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3629F-9512-F467-BFC9-33CE664F8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Gallery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9077EB-579D-3520-778B-A910C3AF5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7</a:t>
            </a:fld>
            <a:endParaRPr lang="en-US" dirty="0"/>
          </a:p>
        </p:txBody>
      </p:sp>
      <p:pic>
        <p:nvPicPr>
          <p:cNvPr id="1026" name="Picture 2" descr="VoiceBridge – screenshot 3">
            <a:extLst>
              <a:ext uri="{FF2B5EF4-FFF2-40B4-BE49-F238E27FC236}">
                <a16:creationId xmlns:a16="http://schemas.microsoft.com/office/drawing/2014/main" id="{1D2D4C62-00A4-D922-9C04-4323A2823AB8}"/>
              </a:ext>
            </a:extLst>
          </p:cNvPr>
          <p:cNvPicPr>
            <a:picLocks noGrp="1" noChangeAspect="1" noChangeArrowheads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351" y="2236612"/>
            <a:ext cx="3411497" cy="3730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8" name="Picture 4" descr="VoiceBridge – screenshot 4">
            <a:extLst>
              <a:ext uri="{FF2B5EF4-FFF2-40B4-BE49-F238E27FC236}">
                <a16:creationId xmlns:a16="http://schemas.microsoft.com/office/drawing/2014/main" id="{C2C31ADE-C9BA-8BAB-92A8-73DFF745B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51" y="2236612"/>
            <a:ext cx="7211887" cy="33017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949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4FA7A-8700-757B-3905-31F8DBD05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near-perfect world for us!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E274C5-00F5-75DB-F30C-3F8A97FE3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8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CE774C-95E7-1386-1FD1-F29CC08BD457}"/>
              </a:ext>
            </a:extLst>
          </p:cNvPr>
          <p:cNvPicPr>
            <a:picLocks noGrp="1" noChangeAspect="1" noChangeArrowheads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492" y="1983773"/>
            <a:ext cx="6924420" cy="4616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778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5243A-0882-9E40-1D3F-5E0C5FDC3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&amp; Experience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642C4B-BE07-9029-EFDA-9AA8F912E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9</a:t>
            </a:fld>
            <a:endParaRPr lang="en-US" dirty="0"/>
          </a:p>
        </p:txBody>
      </p:sp>
      <p:pic>
        <p:nvPicPr>
          <p:cNvPr id="2053" name="Picture 5" descr="Demo GIFs - Get the best GIF on GIPHY">
            <a:extLst>
              <a:ext uri="{FF2B5EF4-FFF2-40B4-BE49-F238E27FC236}">
                <a16:creationId xmlns:a16="http://schemas.microsoft.com/office/drawing/2014/main" id="{A5266DFD-7EE2-5842-FF75-42E5FBFFEAC1}"/>
              </a:ext>
            </a:extLst>
          </p:cNvPr>
          <p:cNvPicPr>
            <a:picLocks noGrp="1" noChangeAspect="1" noChangeArrowheads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596" y="2105298"/>
            <a:ext cx="7924807" cy="44577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0025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Custom">
  <a:themeElements>
    <a:clrScheme name="Blue spheres">
      <a:dk1>
        <a:srgbClr val="000000"/>
      </a:dk1>
      <a:lt1>
        <a:srgbClr val="FFFFFF"/>
      </a:lt1>
      <a:dk2>
        <a:srgbClr val="E3E7ED"/>
      </a:dk2>
      <a:lt2>
        <a:srgbClr val="E8E8E8"/>
      </a:lt2>
      <a:accent1>
        <a:srgbClr val="7673F7"/>
      </a:accent1>
      <a:accent2>
        <a:srgbClr val="B8C2FD"/>
      </a:accent2>
      <a:accent3>
        <a:srgbClr val="DFE3FC"/>
      </a:accent3>
      <a:accent4>
        <a:srgbClr val="55B3FD"/>
      </a:accent4>
      <a:accent5>
        <a:srgbClr val="99F7F7"/>
      </a:accent5>
      <a:accent6>
        <a:srgbClr val="FEE43F"/>
      </a:accent6>
      <a:hlink>
        <a:srgbClr val="467886"/>
      </a:hlink>
      <a:folHlink>
        <a:srgbClr val="96607D"/>
      </a:folHlink>
    </a:clrScheme>
    <a:fontScheme name="Custom 23">
      <a:majorFont>
        <a:latin typeface="Aptos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4076243_win32_CP_V3" id="{81AB0711-29F9-49D0-8A73-16AF25FD4C08}" vid="{D5AD44AB-53B9-4654-A4F8-1821A28F27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32a6a43-20e4-4074-ab65-0594a9c43f8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D98D4675A01B499F60BC29C5AF7EAB" ma:contentTypeVersion="5" ma:contentTypeDescription="Create a new document." ma:contentTypeScope="" ma:versionID="160c897b3b2f6c1293518cc5c42c73fb">
  <xsd:schema xmlns:xsd="http://www.w3.org/2001/XMLSchema" xmlns:xs="http://www.w3.org/2001/XMLSchema" xmlns:p="http://schemas.microsoft.com/office/2006/metadata/properties" xmlns:ns3="732a6a43-20e4-4074-ab65-0594a9c43f85" targetNamespace="http://schemas.microsoft.com/office/2006/metadata/properties" ma:root="true" ma:fieldsID="aaa4ec6c350831d10aae96b8026e4859" ns3:_="">
    <xsd:import namespace="732a6a43-20e4-4074-ab65-0594a9c43f85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2a6a43-20e4-4074-ab65-0594a9c43f85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EA9B47F-3DD8-4645-81DC-B88780643C07}">
  <ds:schemaRefs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dcmitype/"/>
    <ds:schemaRef ds:uri="732a6a43-20e4-4074-ab65-0594a9c43f85"/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0AE4A620-BD7A-4DBC-B418-5A30CCA627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2a6a43-20e4-4074-ab65-0594a9c43f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269</TotalTime>
  <Words>365</Words>
  <Application>Microsoft Office PowerPoint</Application>
  <PresentationFormat>Widescreen</PresentationFormat>
  <Paragraphs>70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Aparajita</vt:lpstr>
      <vt:lpstr>-apple-system</vt:lpstr>
      <vt:lpstr>Aptos</vt:lpstr>
      <vt:lpstr>Arial</vt:lpstr>
      <vt:lpstr>Calibri</vt:lpstr>
      <vt:lpstr>Wingdings</vt:lpstr>
      <vt:lpstr>Custom</vt:lpstr>
      <vt:lpstr>VoiceBridge: Real-Time Speech Translation at the University of Arizona Final Project INFO – 511 SP25  By: Tanishk Singh Kanit Mann Coordinator: Dr. Angela Cruz</vt:lpstr>
      <vt:lpstr>Outline</vt:lpstr>
      <vt:lpstr>Project Inspiration and Overview</vt:lpstr>
      <vt:lpstr>FEATURES</vt:lpstr>
      <vt:lpstr>Architecture</vt:lpstr>
      <vt:lpstr>How It Works </vt:lpstr>
      <vt:lpstr>Project Gallery</vt:lpstr>
      <vt:lpstr>A near-perfect world for us!</vt:lpstr>
      <vt:lpstr>Demo &amp; Experience</vt:lpstr>
      <vt:lpstr>    Code Features</vt:lpstr>
      <vt:lpstr>Side Quests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Singh, Tanishk - (tanishksingh)</dc:creator>
  <cp:lastModifiedBy>Singh, Tanishk - (tanishksingh)</cp:lastModifiedBy>
  <cp:revision>5</cp:revision>
  <dcterms:created xsi:type="dcterms:W3CDTF">2025-04-16T01:14:49Z</dcterms:created>
  <dcterms:modified xsi:type="dcterms:W3CDTF">2025-04-16T06:47:09Z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0x010100B9D98D4675A01B499F60BC29C5AF7EAB</vt:lpwstr>
  </property>
  <property fmtid="{D5CDD505-2E9C-101B-9397-08002B2CF9AE}" pid="3" name="MediaServiceImageTags">
    <vt:lpwstr/>
  </property>
</Properties>
</file>